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58" r:id="rId3"/>
    <p:sldId id="260" r:id="rId4"/>
    <p:sldId id="261" r:id="rId5"/>
    <p:sldId id="262" r:id="rId6"/>
    <p:sldId id="292" r:id="rId7"/>
    <p:sldId id="263" r:id="rId8"/>
    <p:sldId id="265" r:id="rId9"/>
    <p:sldId id="269" r:id="rId10"/>
    <p:sldId id="295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04" r:id="rId19"/>
    <p:sldId id="307" r:id="rId20"/>
    <p:sldId id="324" r:id="rId21"/>
    <p:sldId id="325" r:id="rId22"/>
    <p:sldId id="326" r:id="rId23"/>
    <p:sldId id="328" r:id="rId24"/>
    <p:sldId id="298" r:id="rId25"/>
    <p:sldId id="293" r:id="rId26"/>
    <p:sldId id="320" r:id="rId27"/>
    <p:sldId id="329" r:id="rId28"/>
    <p:sldId id="287" r:id="rId29"/>
    <p:sldId id="289" r:id="rId30"/>
    <p:sldId id="290" r:id="rId31"/>
    <p:sldId id="291" r:id="rId3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8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7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Flash%202014\Otros\My%20Problems%20&amp;%20Others\2014%20en%20Brasil\Curso%20-%20Em%20Brasil%20(2014)\03%20-%20Interven&#231;&#227;o\Di&#225;rio%20da%20Interven&#231;&#227;o\Planilha%20de%20Coleta%20de%20Dados%20-%20Z%20-%20Final%20(Da%20Orientadora%20-%20Corregida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Flash%202014\Otros\My%20Problems%20&amp;%20Others\2014%20en%20Brasil\Curso%20-%20Em%20Brasil%20(2014)\03%20-%20Interven&#231;&#227;o\Di&#225;rio%20da%20Interven&#231;&#227;o\Planilha%20de%20Coleta%20de%20Dados%20-%20PNeP%20Final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Flash%202014\Otros\My%20Problems%20&amp;%20Others\2014%20en%20Brasil\Curso%20-%20Em%20Brasil%20(2014)\03%20-%20Interven&#231;&#227;o\Di&#225;rio%20da%20Interven&#231;&#227;o\Planilha%20de%20Coleta%20de%20Dados%20-%20PNeP%20Final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%20VF\Desktop\TCC%20T9%20Or%20Fabiana\TCC%20Viowi\Planilha%20de%20Coleta%20de%20Dados%20-%20Final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%20VF\Desktop\TCC%20T9%20Or%20Fabiana\TCC%20Viowi\Planilha%20de%20Coleta%20de%20Dados%20-%20Final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Flash%202014\Otros\My%20Problems%20&amp;%20Others\2014%20en%20Brasil\Curso%20-%20Em%20Brasil%20(2014)\03%20-%20Interven&#231;&#227;o\Di&#225;rio%20da%20Interven&#231;&#227;o\Planilha%20de%20Coleta%20de%20Dados%20-%20Z%20-%20Final%20(Da%20Orientadora%20-%20Corregida)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Flash%202014\Otros\My%20Problems%20&amp;%20Others\2014%20en%20Brasil\Curso%20-%20Em%20Brasil%20(2014)\03%20-%20Interven&#231;&#227;o\Di&#225;rio%20da%20Interven&#231;&#227;o\Planilha%20de%20Coleta%20de%20Dados%20-%20PNeP%20Final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Flash%202014\Otros\My%20Problems%20&amp;%20Others\2014%20en%20Brasil\Curso%20-%20Em%20Brasil%20(2014)\03%20-%20Interven&#231;&#227;o\Di&#225;rio%20da%20Interven&#231;&#227;o\Planilha%20de%20Coleta%20de%20Dados%20-%20PNeP%20Final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Flash%202014\Otros\My%20Problems%20&amp;%20Others\2014%20en%20Brasil\Curso%20-%20Em%20Brasil%20(2014)\03%20-%20Interven&#231;&#227;o\Di&#225;rio%20da%20Interven&#231;&#227;o\Planilha%20de%20Coleta%20de%20Dados%20-%20PNeP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Flash%202014\Otros\My%20Problems%20&amp;%20Others\2014%20en%20Brasil\Curso%20-%20Em%20Brasil%20(2014)\03%20-%20Interven&#231;&#227;o\Di&#225;rio%20da%20Interven&#231;&#227;o\Planilha%20de%20Coleta%20de%20Dados%20-%20Z%20-%20Final%20(Da%20Orientadora%20-%20Corregida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Flash%202014\Otros\My%20Problems%20&amp;%20Others\2014%20en%20Brasil\Curso%20-%20Em%20Brasil%20(2014)\03%20-%20Interven&#231;&#227;o\Di&#225;rio%20da%20Interven&#231;&#227;o\Planilha%20de%20Coleta%20de%20Dados%20-%20Z%20-%20Final%20(Da%20Orientadora%20-%20Corregida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Flash%202014\Otros\My%20Problems%20&amp;%20Others\2014%20en%20Brasil\Curso%20-%20Em%20Brasil%20(2014)\03%20-%20Interven&#231;&#227;o\Di&#225;rio%20da%20Interven&#231;&#227;o\Planilha%20de%20Coleta%20de%20Dados%20-%20Z%20-%20Final%20(Da%20Orientadora%20-%20Corregida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Flash%202014\Otros\My%20Problems%20&amp;%20Others\2014%20en%20Brasil\Curso%20-%20Em%20Brasil%20(2014)\03%20-%20Interven&#231;&#227;o\Di&#225;rio%20da%20Interven&#231;&#227;o\Planilha%20de%20Coleta%20de%20Dados%20-%20PNeP%20Fin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Flash%202014\Otros\My%20Problems%20&amp;%20Others\2014%20en%20Brasil\Curso%20-%20Em%20Brasil%20(2014)\03%20-%20Interven&#231;&#227;o\Di&#225;rio%20da%20Interven&#231;&#227;o\Planilha%20de%20Coleta%20de%20Dados%20-%20PNeP%20Fina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Flash%202014\Otros\My%20Problems%20&amp;%20Others\2014%20en%20Brasil\Curso%20-%20Em%20Brasil%20(2014)\03%20-%20Interven&#231;&#227;o\Di&#225;rio%20da%20Interven&#231;&#227;o\Planilha%20de%20Coleta%20de%20Dados%20-%20PNeP%20Fina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Flash%202014\Otros\My%20Problems%20&amp;%20Others\2014%20en%20Brasil\Curso%20-%20Em%20Brasil%20(2014)\03%20-%20Interven&#231;&#227;o\Di&#225;rio%20da%20Interven&#231;&#227;o\Planilha%20de%20Coleta%20de%20Dados%20-%20Z%20-%20Final%20(Da%20Orientadora%20-%20Corregida)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uarios\ViowiY\Flash%202014\Otros\My%20Problems%20&amp;%20Others\2014%20en%20Brasil\Curso%20-%20Em%20Brasil%20(2014)\03%20-%20Interven&#231;&#227;o\Di&#225;rio%20da%20Interven&#231;&#227;o\Planilha%20de%20Coleta%20de%20Dados%20-%20Z%20-%20Final%20(Da%20Orientadora%20-%20Corregida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 e Puerpério. 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0.86046511627906974</c:v>
                </c:pt>
                <c:pt idx="1">
                  <c:v>0.97674418604651159</c:v>
                </c:pt>
                <c:pt idx="2">
                  <c:v>0.83720930232558144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56050432"/>
        <c:axId val="56051968"/>
      </c:barChart>
      <c:catAx>
        <c:axId val="5605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6051968"/>
        <c:crosses val="autoZero"/>
        <c:auto val="1"/>
        <c:lblAlgn val="ctr"/>
        <c:lblOffset val="100"/>
        <c:noMultiLvlLbl val="0"/>
      </c:catAx>
      <c:valAx>
        <c:axId val="56051968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5605043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Indicadores!$C$67</c:f>
              <c:strCache>
                <c:ptCount val="1"/>
                <c:pt idx="0">
                  <c:v>Proporção de gestantes com avaliação de risco gestacional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Indicadores!$D$66:$F$66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Indicadores!$D$67:$F$67</c:f>
              <c:numCache>
                <c:formatCode>0.0%</c:formatCode>
                <c:ptCount val="3"/>
                <c:pt idx="0">
                  <c:v>0.89189189189189189</c:v>
                </c:pt>
                <c:pt idx="1">
                  <c:v>0.90476190476190477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57125504"/>
        <c:axId val="57139584"/>
      </c:barChart>
      <c:catAx>
        <c:axId val="5712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7139584"/>
        <c:crosses val="autoZero"/>
        <c:auto val="1"/>
        <c:lblAlgn val="ctr"/>
        <c:lblOffset val="100"/>
        <c:noMultiLvlLbl val="0"/>
      </c:catAx>
      <c:valAx>
        <c:axId val="57139584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5712550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Indicadores!$C$73</c:f>
              <c:strCache>
                <c:ptCount val="1"/>
                <c:pt idx="0">
                  <c:v>Proporção de gestantes que receberam orientação nutricional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Indicadores!$D$72:$F$72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Indicadores!$D$73:$F$73</c:f>
              <c:numCache>
                <c:formatCode>0.0%</c:formatCode>
                <c:ptCount val="3"/>
                <c:pt idx="0">
                  <c:v>0.91891891891891897</c:v>
                </c:pt>
                <c:pt idx="1">
                  <c:v>0.97619047619047616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57227520"/>
        <c:axId val="57241600"/>
      </c:barChart>
      <c:catAx>
        <c:axId val="5722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7241600"/>
        <c:crosses val="autoZero"/>
        <c:auto val="1"/>
        <c:lblAlgn val="ctr"/>
        <c:lblOffset val="100"/>
        <c:noMultiLvlLbl val="0"/>
      </c:catAx>
      <c:valAx>
        <c:axId val="57241600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5722752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Indicadores!$C$79</c:f>
              <c:strCache>
                <c:ptCount val="1"/>
                <c:pt idx="0">
                  <c:v>Proporção de gestantes que receberam orientação sobre aleitamento materno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Arial" panose="020B0604020202020204" pitchFamily="34" charset="0"/>
                    <a:ea typeface="Calibri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Indicadores!$D$78:$F$78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Indicadores!$D$79:$F$79</c:f>
              <c:numCache>
                <c:formatCode>0.0%</c:formatCode>
                <c:ptCount val="3"/>
                <c:pt idx="0">
                  <c:v>0.45945945945945948</c:v>
                </c:pt>
                <c:pt idx="1">
                  <c:v>0.52380952380952384</c:v>
                </c:pt>
                <c:pt idx="2">
                  <c:v>0.97222222222222221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57358208"/>
        <c:axId val="57359744"/>
      </c:barChart>
      <c:catAx>
        <c:axId val="5735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es-ES"/>
          </a:p>
        </c:txPr>
        <c:crossAx val="57359744"/>
        <c:crosses val="autoZero"/>
        <c:auto val="1"/>
        <c:lblAlgn val="ctr"/>
        <c:lblOffset val="100"/>
        <c:noMultiLvlLbl val="0"/>
      </c:catAx>
      <c:valAx>
        <c:axId val="57359744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5735820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Indicadores!$C$84</c:f>
              <c:strCache>
                <c:ptCount val="1"/>
                <c:pt idx="0">
                  <c:v>Proporção de gestantes que receberam orientação sobre cuidados com o recém-nascido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Arial" panose="020B0604020202020204" pitchFamily="34" charset="0"/>
                    <a:ea typeface="Calibri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Indicadores!$D$83:$F$83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Indicadores!$D$84:$F$84</c:f>
              <c:numCache>
                <c:formatCode>0.0%</c:formatCode>
                <c:ptCount val="3"/>
                <c:pt idx="0">
                  <c:v>0.27027027027027029</c:v>
                </c:pt>
                <c:pt idx="1">
                  <c:v>0.45238095238095238</c:v>
                </c:pt>
                <c:pt idx="2">
                  <c:v>0.97222222222222221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57418880"/>
        <c:axId val="57420416"/>
      </c:barChart>
      <c:catAx>
        <c:axId val="5741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es-ES"/>
          </a:p>
        </c:txPr>
        <c:crossAx val="57420416"/>
        <c:crosses val="autoZero"/>
        <c:auto val="1"/>
        <c:lblAlgn val="ctr"/>
        <c:lblOffset val="100"/>
        <c:noMultiLvlLbl val="0"/>
      </c:catAx>
      <c:valAx>
        <c:axId val="57420416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574188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Indicadores!$C$89</c:f>
              <c:strCache>
                <c:ptCount val="1"/>
                <c:pt idx="0">
                  <c:v>Proporção de gestantes que receberam orientação sobre anticoncepção após o parto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Indicadores!$D$88:$F$88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Indicadores!$D$89:$F$89</c:f>
              <c:numCache>
                <c:formatCode>0.0%</c:formatCode>
                <c:ptCount val="3"/>
                <c:pt idx="0">
                  <c:v>0.27027027027027029</c:v>
                </c:pt>
                <c:pt idx="1">
                  <c:v>0.45238095238095238</c:v>
                </c:pt>
                <c:pt idx="2">
                  <c:v>0.97222222222222221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57467264"/>
        <c:axId val="57468800"/>
      </c:barChart>
      <c:catAx>
        <c:axId val="5746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7468800"/>
        <c:crosses val="autoZero"/>
        <c:auto val="1"/>
        <c:lblAlgn val="ctr"/>
        <c:lblOffset val="100"/>
        <c:noMultiLvlLbl val="0"/>
      </c:catAx>
      <c:valAx>
        <c:axId val="57468800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5746726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Indicadores!$C$100</c:f>
              <c:strCache>
                <c:ptCount val="1"/>
                <c:pt idx="0">
                  <c:v>Proporção de gestantes que receberam  orientação sobre higiene bucal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Indicadores!$D$99:$F$99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Indicadores!$D$100:$F$100</c:f>
              <c:numCache>
                <c:formatCode>0.0%</c:formatCode>
                <c:ptCount val="3"/>
                <c:pt idx="0">
                  <c:v>0.97297297297297303</c:v>
                </c:pt>
                <c:pt idx="1">
                  <c:v>0.97619047619047616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57494912"/>
        <c:axId val="57525376"/>
      </c:barChart>
      <c:catAx>
        <c:axId val="5749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7525376"/>
        <c:crosses val="autoZero"/>
        <c:auto val="1"/>
        <c:lblAlgn val="ctr"/>
        <c:lblOffset val="100"/>
        <c:noMultiLvlLbl val="0"/>
      </c:catAx>
      <c:valAx>
        <c:axId val="57525376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5749491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Indicadores!$C$108</c:f>
              <c:strCache>
                <c:ptCount val="1"/>
                <c:pt idx="0">
                  <c:v>Proporção de puérperas com consulta até 42 dias após o parto.   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Indicadores!$D$107:$F$107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Indicadores!$D$108:$F$108</c:f>
              <c:numCache>
                <c:formatCode>0.0%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57584640"/>
        <c:axId val="57590528"/>
      </c:barChart>
      <c:catAx>
        <c:axId val="5758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57590528"/>
        <c:crosses val="autoZero"/>
        <c:auto val="1"/>
        <c:lblAlgn val="ctr"/>
        <c:lblOffset val="100"/>
        <c:noMultiLvlLbl val="0"/>
      </c:catAx>
      <c:valAx>
        <c:axId val="57590528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5758464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Indicadores!$C$132</c:f>
              <c:strCache>
                <c:ptCount val="1"/>
                <c:pt idx="0">
                  <c:v>Proporção de puérperas com avaliação do estado psíquico.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Indicadores!$D$131:$F$131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Indicadores!$D$132:$F$132</c:f>
              <c:numCache>
                <c:formatCode>0.0%</c:formatCode>
                <c:ptCount val="3"/>
                <c:pt idx="0">
                  <c:v>0</c:v>
                </c:pt>
                <c:pt idx="1">
                  <c:v>0.77777777777777779</c:v>
                </c:pt>
                <c:pt idx="2">
                  <c:v>0.8571428571428571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57629312"/>
        <c:axId val="57639296"/>
      </c:barChart>
      <c:catAx>
        <c:axId val="5762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57639296"/>
        <c:crosses val="autoZero"/>
        <c:auto val="1"/>
        <c:lblAlgn val="ctr"/>
        <c:lblOffset val="100"/>
        <c:noMultiLvlLbl val="0"/>
      </c:catAx>
      <c:valAx>
        <c:axId val="57639296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5762931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com ingresso no primeiro trimestre de gestação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Indicadores!$D$10:$F$10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Indicadores!$D$11:$F$11</c:f>
              <c:numCache>
                <c:formatCode>0.0%</c:formatCode>
                <c:ptCount val="3"/>
                <c:pt idx="0">
                  <c:v>0.70270270270270274</c:v>
                </c:pt>
                <c:pt idx="1">
                  <c:v>0.73809523809523814</c:v>
                </c:pt>
                <c:pt idx="2">
                  <c:v>0.88888888888888884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57032704"/>
        <c:axId val="57034240"/>
      </c:barChart>
      <c:catAx>
        <c:axId val="5703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7034240"/>
        <c:crosses val="autoZero"/>
        <c:auto val="1"/>
        <c:lblAlgn val="ctr"/>
        <c:lblOffset val="100"/>
        <c:noMultiLvlLbl val="0"/>
      </c:catAx>
      <c:valAx>
        <c:axId val="57034240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5703270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Indicadores!$D$16:$F$16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Indicadores!$D$17:$F$17</c:f>
              <c:numCache>
                <c:formatCode>0.0%</c:formatCode>
                <c:ptCount val="3"/>
                <c:pt idx="0">
                  <c:v>0.6216216216216216</c:v>
                </c:pt>
                <c:pt idx="1">
                  <c:v>0.73809523809523814</c:v>
                </c:pt>
                <c:pt idx="2">
                  <c:v>0.88888888888888884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56757248"/>
        <c:axId val="56759040"/>
      </c:barChart>
      <c:catAx>
        <c:axId val="5675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6759040"/>
        <c:crosses val="autoZero"/>
        <c:auto val="1"/>
        <c:lblAlgn val="ctr"/>
        <c:lblOffset val="100"/>
        <c:noMultiLvlLbl val="0"/>
      </c:catAx>
      <c:valAx>
        <c:axId val="56759040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5675724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com  pelo menos um exame das mamas durante o pré-natal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Indicadores!$D$21:$F$21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Indicadores!$D$22:$F$22</c:f>
              <c:numCache>
                <c:formatCode>0.0%</c:formatCode>
                <c:ptCount val="3"/>
                <c:pt idx="0">
                  <c:v>0.56756756756756754</c:v>
                </c:pt>
                <c:pt idx="1">
                  <c:v>0.7142857142857143</c:v>
                </c:pt>
                <c:pt idx="2">
                  <c:v>0.88888888888888884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56781056"/>
        <c:axId val="56827904"/>
      </c:barChart>
      <c:catAx>
        <c:axId val="5678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6827904"/>
        <c:crosses val="autoZero"/>
        <c:auto val="1"/>
        <c:lblAlgn val="ctr"/>
        <c:lblOffset val="100"/>
        <c:noMultiLvlLbl val="0"/>
      </c:catAx>
      <c:valAx>
        <c:axId val="56827904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5678105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Indicadores!$C$28</c:f>
              <c:strCache>
                <c:ptCount val="1"/>
                <c:pt idx="0">
                  <c:v>Proporção de gestantes com solicitação de todos os exames laboratoriais de acordo com o protocolo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Indicadores!$D$27:$F$27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Indicadores!$D$28:$F$28</c:f>
              <c:numCache>
                <c:formatCode>0.0%</c:formatCode>
                <c:ptCount val="3"/>
                <c:pt idx="0">
                  <c:v>0.97297297297297303</c:v>
                </c:pt>
                <c:pt idx="1">
                  <c:v>0.97619047619047616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56870400"/>
        <c:axId val="56871936"/>
      </c:barChart>
      <c:catAx>
        <c:axId val="5687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6871936"/>
        <c:crosses val="autoZero"/>
        <c:auto val="1"/>
        <c:lblAlgn val="ctr"/>
        <c:lblOffset val="100"/>
        <c:noMultiLvlLbl val="0"/>
      </c:catAx>
      <c:valAx>
        <c:axId val="56871936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5687040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gestantes com prescrição de suplementação de sulfato ferroso e ácido fólico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Indicadores!$D$33:$F$33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Indicadores!$D$34:$F$34</c:f>
              <c:numCache>
                <c:formatCode>0.0%</c:formatCode>
                <c:ptCount val="3"/>
                <c:pt idx="0">
                  <c:v>0.78378378378378377</c:v>
                </c:pt>
                <c:pt idx="1">
                  <c:v>0.83333333333333337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56980608"/>
        <c:axId val="56982144"/>
      </c:barChart>
      <c:catAx>
        <c:axId val="5698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6982144"/>
        <c:crosses val="autoZero"/>
        <c:auto val="1"/>
        <c:lblAlgn val="ctr"/>
        <c:lblOffset val="100"/>
        <c:noMultiLvlLbl val="0"/>
      </c:catAx>
      <c:valAx>
        <c:axId val="56982144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5698060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gestantes com vacina contra tétano, difteria e coqueluche em dia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pt-BR"/>
                      <a:t>80,6%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Arial" panose="020B0604020202020204" pitchFamily="34" charset="0"/>
                    <a:ea typeface="Calibri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Indicadores!$D$40:$F$40</c:f>
              <c:numCache>
                <c:formatCode>0.0%</c:formatCode>
                <c:ptCount val="3"/>
                <c:pt idx="0">
                  <c:v>0.35135135135135137</c:v>
                </c:pt>
                <c:pt idx="1">
                  <c:v>0.52380952380952384</c:v>
                </c:pt>
                <c:pt idx="2">
                  <c:v>0.82926829268292679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56910592"/>
        <c:axId val="56912128"/>
      </c:barChart>
      <c:catAx>
        <c:axId val="5691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es-ES"/>
          </a:p>
        </c:txPr>
        <c:crossAx val="56912128"/>
        <c:crosses val="autoZero"/>
        <c:auto val="1"/>
        <c:lblAlgn val="ctr"/>
        <c:lblOffset val="100"/>
        <c:noMultiLvlLbl val="0"/>
      </c:catAx>
      <c:valAx>
        <c:axId val="56912128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5691059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gestantes com vacina contra hepatite B em dia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Indicadores!$D$44:$F$44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Indicadores!$D$45:$F$45</c:f>
              <c:numCache>
                <c:formatCode>0.0%</c:formatCode>
                <c:ptCount val="3"/>
                <c:pt idx="0">
                  <c:v>0.59459459459459463</c:v>
                </c:pt>
                <c:pt idx="1">
                  <c:v>0.6428571428571429</c:v>
                </c:pt>
                <c:pt idx="2">
                  <c:v>0.80555555555555558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57164160"/>
        <c:axId val="57165696"/>
      </c:barChart>
      <c:catAx>
        <c:axId val="57164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7165696"/>
        <c:crosses val="autoZero"/>
        <c:auto val="1"/>
        <c:lblAlgn val="ctr"/>
        <c:lblOffset val="100"/>
        <c:noMultiLvlLbl val="0"/>
      </c:catAx>
      <c:valAx>
        <c:axId val="57165696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5716416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Indicadores!$C$51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Indicadores!$D$50:$F$50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Indicadores!$D$51:$F$51</c:f>
              <c:numCache>
                <c:formatCode>0.0%</c:formatCode>
                <c:ptCount val="3"/>
                <c:pt idx="0">
                  <c:v>0.27027027027027029</c:v>
                </c:pt>
                <c:pt idx="1">
                  <c:v>0.5</c:v>
                </c:pt>
                <c:pt idx="2">
                  <c:v>0.88888888888888884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57195904"/>
        <c:axId val="57083008"/>
      </c:barChart>
      <c:catAx>
        <c:axId val="5719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7083008"/>
        <c:crosses val="autoZero"/>
        <c:auto val="1"/>
        <c:lblAlgn val="ctr"/>
        <c:lblOffset val="100"/>
        <c:noMultiLvlLbl val="0"/>
      </c:catAx>
      <c:valAx>
        <c:axId val="57083008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5719590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D220E-D6D4-4DE9-873E-9621E3AB5246}" type="datetimeFigureOut">
              <a:rPr lang="es-ES" smtClean="0"/>
              <a:t>02/04/2016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4BD56-1374-4C15-A27A-0F6DA1C176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0226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053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02/04/2016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7000">
              <a:schemeClr val="accent1">
                <a:tint val="44500"/>
                <a:satMod val="160000"/>
              </a:schemeClr>
            </a:gs>
            <a:gs pos="48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02/04/2016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70011"/>
            <a:ext cx="9036496" cy="6184906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  <a:t>UNIVERSIDADE ABERTA DO SUS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  <a:t/>
            </a:r>
            <a:b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</a:b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  <a:t>UNIVERSIDADE FEDERAL DE PELOTAS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  <a:t/>
            </a:r>
            <a:b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</a:b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  <a:t>Especialização em Saúde da Família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  <a:t/>
            </a:r>
            <a:b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</a:b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  <a:t>Modalidade a Distância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  <a:t/>
            </a:r>
            <a:b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</a:b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  <a:t>Turma </a:t>
            </a:r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nº </a:t>
            </a: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  <a:t>9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  <a:t/>
            </a:r>
            <a:b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</a:b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  <a:t>  </a:t>
            </a:r>
            <a:r>
              <a:rPr lang="es-ES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  <a:t/>
            </a:r>
            <a:br>
              <a:rPr lang="es-ES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</a:b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  <a:t>  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  <a:t/>
            </a:r>
            <a:b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</a:br>
            <a:r>
              <a:rPr lang="pt-BR" b="1" dirty="0">
                <a:cs typeface="Arial" pitchFamily="34" charset="0"/>
              </a:rPr>
              <a:t>Melhoria da Atenção ao Pré-natal e Puerpério na UBS Doutor Cid Santana, </a:t>
            </a:r>
            <a:r>
              <a:rPr lang="pt-BR" b="1" dirty="0" smtClean="0">
                <a:cs typeface="Arial" pitchFamily="34" charset="0"/>
              </a:rPr>
              <a:t>Mazagão/AP</a:t>
            </a:r>
            <a:endParaRPr lang="es-ES" dirty="0"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  <a:t> </a:t>
            </a:r>
            <a:r>
              <a:rPr lang="es-E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  <a:t/>
            </a:r>
            <a:br>
              <a:rPr lang="es-E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</a:b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  <a:t> </a:t>
            </a: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  <a:t/>
            </a:r>
            <a:b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</a:b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  <a:t> </a:t>
            </a: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Especializando</a:t>
            </a: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  <a:t>: Viowi Y. Cabrisas Amuedo</a:t>
            </a:r>
          </a:p>
          <a:p>
            <a:pPr algn="ctr">
              <a:lnSpc>
                <a:spcPct val="150000"/>
              </a:lnSpc>
            </a:pPr>
            <a:endParaRPr lang="es-ES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b="1" dirty="0" smtClean="0">
                <a:cs typeface="Arial" pitchFamily="34" charset="0"/>
              </a:rPr>
              <a:t>Orientadora</a:t>
            </a:r>
            <a:r>
              <a:rPr lang="pt-BR" b="1" dirty="0">
                <a:cs typeface="Arial" pitchFamily="34" charset="0"/>
              </a:rPr>
              <a:t>: Fabiana Vargas Ferreira</a:t>
            </a:r>
            <a:r>
              <a:rPr lang="pt-BR" b="1" dirty="0" smtClean="0">
                <a:cs typeface="Arial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pt-BR" b="1" dirty="0" smtClean="0"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b="1" dirty="0" smtClean="0">
                <a:cs typeface="Arial" pitchFamily="34" charset="0"/>
              </a:rPr>
              <a:t>2016.</a:t>
            </a:r>
            <a:endParaRPr lang="es-ES" b="1" dirty="0">
              <a:cs typeface="Arial" pitchFamily="34" charset="0"/>
            </a:endParaRPr>
          </a:p>
        </p:txBody>
      </p:sp>
      <p:pic>
        <p:nvPicPr>
          <p:cNvPr id="4" name="Imagem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7164288" y="476671"/>
            <a:ext cx="1434285" cy="14540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39" y="476672"/>
            <a:ext cx="1766597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32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texto"/>
          <p:cNvSpPr txBox="1">
            <a:spLocks/>
          </p:cNvSpPr>
          <p:nvPr/>
        </p:nvSpPr>
        <p:spPr>
          <a:xfrm>
            <a:off x="2123728" y="5157192"/>
            <a:ext cx="4896544" cy="1368152"/>
          </a:xfrm>
          <a:prstGeom prst="rect">
            <a:avLst/>
          </a:prstGeom>
        </p:spPr>
        <p:txBody>
          <a:bodyPr vert="horz" lIns="86875" tIns="43438" rIns="86875" bIns="43438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pt-BR" sz="1900" dirty="0" smtClean="0"/>
              <a:t>Proporção </a:t>
            </a:r>
            <a:r>
              <a:rPr lang="pt-BR" sz="1900" dirty="0"/>
              <a:t>de gestantes com ingresso no Programa de Pré-Natal e Puerpério no primeiro trimestre de gestação.     </a:t>
            </a:r>
            <a:endParaRPr lang="es-ES" sz="1900" dirty="0"/>
          </a:p>
          <a:p>
            <a:r>
              <a:rPr lang="pt-BR" sz="1900" dirty="0" smtClean="0"/>
              <a:t>Fonte</a:t>
            </a:r>
            <a:r>
              <a:rPr lang="pt-BR" sz="1900" dirty="0"/>
              <a:t>: Planilha de Coleta de Dados 2015.</a:t>
            </a:r>
            <a:endParaRPr lang="pt-BR" sz="1900" dirty="0" smtClean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9" y="4110115"/>
            <a:ext cx="1515948" cy="2702480"/>
          </a:xfrm>
          <a:prstGeom prst="rect">
            <a:avLst/>
          </a:prstGeom>
        </p:spPr>
      </p:pic>
      <p:sp>
        <p:nvSpPr>
          <p:cNvPr id="7" name="Retângulo 2"/>
          <p:cNvSpPr/>
          <p:nvPr/>
        </p:nvSpPr>
        <p:spPr>
          <a:xfrm>
            <a:off x="971600" y="1102494"/>
            <a:ext cx="6984776" cy="5263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875" tIns="43438" rIns="86875" bIns="43438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Número de usuárias por mês. Mês 1: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37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2: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42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3: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36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9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10 Gráfico"/>
          <p:cNvGraphicFramePr/>
          <p:nvPr/>
        </p:nvGraphicFramePr>
        <p:xfrm>
          <a:off x="2197100" y="2141220"/>
          <a:ext cx="4749800" cy="2575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323527" y="319383"/>
            <a:ext cx="8496945" cy="549389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algn="ctr"/>
            <a:r>
              <a:rPr lang="pt-BR" sz="30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16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texto"/>
          <p:cNvSpPr txBox="1">
            <a:spLocks/>
          </p:cNvSpPr>
          <p:nvPr/>
        </p:nvSpPr>
        <p:spPr>
          <a:xfrm>
            <a:off x="2123728" y="5157192"/>
            <a:ext cx="4896544" cy="1080120"/>
          </a:xfrm>
          <a:prstGeom prst="rect">
            <a:avLst/>
          </a:prstGeom>
        </p:spPr>
        <p:txBody>
          <a:bodyPr vert="horz" lIns="86875" tIns="43438" rIns="86875" bIns="43438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pt-BR" sz="1900" dirty="0" smtClean="0"/>
              <a:t>Proporção </a:t>
            </a:r>
            <a:r>
              <a:rPr lang="pt-BR" sz="1900" dirty="0"/>
              <a:t>de gestantes com pelo menos um exame ginecológico por trimestre.</a:t>
            </a:r>
            <a:endParaRPr lang="es-ES" sz="1900" dirty="0"/>
          </a:p>
          <a:p>
            <a:r>
              <a:rPr lang="pt-BR" sz="1900" dirty="0"/>
              <a:t>Fonte: Planilha de Coleta de Dados 2015.</a:t>
            </a:r>
            <a:endParaRPr lang="pt-BR" sz="1900" dirty="0" smtClean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9" y="4110115"/>
            <a:ext cx="1515948" cy="2702480"/>
          </a:xfrm>
          <a:prstGeom prst="rect">
            <a:avLst/>
          </a:prstGeom>
        </p:spPr>
      </p:pic>
      <p:sp>
        <p:nvSpPr>
          <p:cNvPr id="7" name="Retângulo 2"/>
          <p:cNvSpPr/>
          <p:nvPr/>
        </p:nvSpPr>
        <p:spPr>
          <a:xfrm>
            <a:off x="971600" y="1102494"/>
            <a:ext cx="6984776" cy="5263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875" tIns="43438" rIns="86875" bIns="43438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Número de usuárias por mês. Mês 1: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37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2: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42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3: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36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9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Gráfico"/>
          <p:cNvGraphicFramePr/>
          <p:nvPr/>
        </p:nvGraphicFramePr>
        <p:xfrm>
          <a:off x="2152650" y="2100262"/>
          <a:ext cx="4838700" cy="265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23527" y="319383"/>
            <a:ext cx="8496945" cy="549389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algn="ctr"/>
            <a:r>
              <a:rPr lang="pt-BR" sz="30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8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texto"/>
          <p:cNvSpPr txBox="1">
            <a:spLocks/>
          </p:cNvSpPr>
          <p:nvPr/>
        </p:nvSpPr>
        <p:spPr>
          <a:xfrm>
            <a:off x="2051720" y="5157192"/>
            <a:ext cx="5040560" cy="1368152"/>
          </a:xfrm>
          <a:prstGeom prst="rect">
            <a:avLst/>
          </a:prstGeom>
        </p:spPr>
        <p:txBody>
          <a:bodyPr vert="horz" lIns="86875" tIns="43438" rIns="86875" bIns="43438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pt-BR" sz="1900" dirty="0" smtClean="0"/>
              <a:t>Proporção </a:t>
            </a:r>
            <a:r>
              <a:rPr lang="pt-BR" sz="1900" dirty="0"/>
              <a:t>de gestantes com pelo menos um exame de mamas durante o pré-natal.</a:t>
            </a:r>
            <a:endParaRPr lang="es-ES" sz="1900" dirty="0"/>
          </a:p>
          <a:p>
            <a:r>
              <a:rPr lang="pt-BR" sz="1900" dirty="0"/>
              <a:t>Fonte: Planilha de Coleta de Dados 2015.</a:t>
            </a:r>
            <a:endParaRPr lang="es-ES" sz="1900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9" y="4110115"/>
            <a:ext cx="1515948" cy="2702480"/>
          </a:xfrm>
          <a:prstGeom prst="rect">
            <a:avLst/>
          </a:prstGeom>
        </p:spPr>
      </p:pic>
      <p:sp>
        <p:nvSpPr>
          <p:cNvPr id="7" name="Retângulo 2"/>
          <p:cNvSpPr/>
          <p:nvPr/>
        </p:nvSpPr>
        <p:spPr>
          <a:xfrm>
            <a:off x="971600" y="1102494"/>
            <a:ext cx="6984776" cy="5263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875" tIns="43438" rIns="86875" bIns="43438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Número de usuárias por mês. Mês 1: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37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2: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42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3: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36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9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Gráfico"/>
          <p:cNvGraphicFramePr/>
          <p:nvPr/>
        </p:nvGraphicFramePr>
        <p:xfrm>
          <a:off x="2197100" y="2119312"/>
          <a:ext cx="4749800" cy="2619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23527" y="319383"/>
            <a:ext cx="8496945" cy="549389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algn="ctr"/>
            <a:r>
              <a:rPr lang="pt-BR" sz="30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8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texto"/>
          <p:cNvSpPr txBox="1">
            <a:spLocks/>
          </p:cNvSpPr>
          <p:nvPr/>
        </p:nvSpPr>
        <p:spPr>
          <a:xfrm>
            <a:off x="1763688" y="5157192"/>
            <a:ext cx="5616624" cy="1368152"/>
          </a:xfrm>
          <a:prstGeom prst="rect">
            <a:avLst/>
          </a:prstGeom>
        </p:spPr>
        <p:txBody>
          <a:bodyPr vert="horz" lIns="86875" tIns="43438" rIns="86875" bIns="43438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pt-BR" sz="1900" dirty="0" smtClean="0"/>
              <a:t>Proporção </a:t>
            </a:r>
            <a:r>
              <a:rPr lang="pt-BR" sz="1900" dirty="0"/>
              <a:t>de gestantes com solicitação de todos os exames laboratoriais definidos pelo protocolo.</a:t>
            </a:r>
            <a:endParaRPr lang="es-ES" sz="1900" dirty="0"/>
          </a:p>
          <a:p>
            <a:r>
              <a:rPr lang="pt-BR" sz="1900" dirty="0" smtClean="0"/>
              <a:t>Fonte</a:t>
            </a:r>
            <a:r>
              <a:rPr lang="pt-BR" sz="1900" dirty="0"/>
              <a:t>: Planilha de Coleta de Dados 2015.</a:t>
            </a:r>
            <a:endParaRPr lang="pt-BR" sz="1900" dirty="0" smtClean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9" y="4110115"/>
            <a:ext cx="1515948" cy="2702480"/>
          </a:xfrm>
          <a:prstGeom prst="rect">
            <a:avLst/>
          </a:prstGeom>
        </p:spPr>
      </p:pic>
      <p:graphicFrame>
        <p:nvGraphicFramePr>
          <p:cNvPr id="6" name="5 Gráfico"/>
          <p:cNvGraphicFramePr/>
          <p:nvPr/>
        </p:nvGraphicFramePr>
        <p:xfrm>
          <a:off x="2209800" y="2033587"/>
          <a:ext cx="4724400" cy="2790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ângulo 2"/>
          <p:cNvSpPr/>
          <p:nvPr/>
        </p:nvSpPr>
        <p:spPr>
          <a:xfrm>
            <a:off x="971600" y="1102494"/>
            <a:ext cx="6984776" cy="5263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875" tIns="43438" rIns="86875" bIns="43438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Número de usuárias por mês. Mês 1: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37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2: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42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3: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36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9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23527" y="319383"/>
            <a:ext cx="8496945" cy="549389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algn="ctr"/>
            <a:r>
              <a:rPr lang="pt-BR" sz="30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8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texto"/>
          <p:cNvSpPr txBox="1">
            <a:spLocks/>
          </p:cNvSpPr>
          <p:nvPr/>
        </p:nvSpPr>
        <p:spPr>
          <a:xfrm>
            <a:off x="2123728" y="5157192"/>
            <a:ext cx="4896544" cy="1368152"/>
          </a:xfrm>
          <a:prstGeom prst="rect">
            <a:avLst/>
          </a:prstGeom>
        </p:spPr>
        <p:txBody>
          <a:bodyPr vert="horz" lIns="86875" tIns="43438" rIns="86875" bIns="43438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pt-BR" sz="1900" dirty="0" smtClean="0"/>
              <a:t>Proporção </a:t>
            </a:r>
            <a:r>
              <a:rPr lang="pt-BR" sz="1900" dirty="0"/>
              <a:t>de gestantes com prescrição de sulfato ferroso e ácido fólico conforme protocolo.</a:t>
            </a:r>
            <a:endParaRPr lang="es-ES" sz="1900" dirty="0"/>
          </a:p>
          <a:p>
            <a:r>
              <a:rPr lang="pt-BR" sz="1900" dirty="0"/>
              <a:t>Fonte: Planilha de Coleta de Dados 2015.</a:t>
            </a:r>
            <a:endParaRPr lang="es-ES" sz="1900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9" y="4110115"/>
            <a:ext cx="1515948" cy="2702480"/>
          </a:xfrm>
          <a:prstGeom prst="rect">
            <a:avLst/>
          </a:prstGeom>
        </p:spPr>
      </p:pic>
      <p:graphicFrame>
        <p:nvGraphicFramePr>
          <p:cNvPr id="6" name="5 Gráfico"/>
          <p:cNvGraphicFramePr/>
          <p:nvPr/>
        </p:nvGraphicFramePr>
        <p:xfrm>
          <a:off x="2209800" y="2138362"/>
          <a:ext cx="4724400" cy="258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ângulo 2"/>
          <p:cNvSpPr/>
          <p:nvPr/>
        </p:nvSpPr>
        <p:spPr>
          <a:xfrm>
            <a:off x="971600" y="1102494"/>
            <a:ext cx="6984776" cy="5263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875" tIns="43438" rIns="86875" bIns="43438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Número de usuárias por mês. Mês 1: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37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2: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42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3: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36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9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23527" y="319383"/>
            <a:ext cx="8496945" cy="549389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algn="ctr"/>
            <a:r>
              <a:rPr lang="pt-BR" sz="30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8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texto"/>
          <p:cNvSpPr txBox="1">
            <a:spLocks/>
          </p:cNvSpPr>
          <p:nvPr/>
        </p:nvSpPr>
        <p:spPr>
          <a:xfrm>
            <a:off x="2051720" y="5157192"/>
            <a:ext cx="5040560" cy="1368152"/>
          </a:xfrm>
          <a:prstGeom prst="rect">
            <a:avLst/>
          </a:prstGeom>
        </p:spPr>
        <p:txBody>
          <a:bodyPr vert="horz" lIns="86875" tIns="43438" rIns="86875" bIns="43438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pt-BR" sz="1900" dirty="0" smtClean="0"/>
              <a:t>Proporção </a:t>
            </a:r>
            <a:r>
              <a:rPr lang="pt-BR" sz="1900" dirty="0"/>
              <a:t>de gestantes com a vacina contra o tétano, difteria e coqueluche atualizada.</a:t>
            </a:r>
            <a:endParaRPr lang="es-ES" sz="1900" dirty="0"/>
          </a:p>
          <a:p>
            <a:r>
              <a:rPr lang="pt-BR" sz="1900" dirty="0"/>
              <a:t>Fonte: Planilha de Coleta de Dados 2015.</a:t>
            </a:r>
            <a:endParaRPr lang="pt-BR" sz="1900" dirty="0" smtClean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9" y="4110115"/>
            <a:ext cx="1515948" cy="2702480"/>
          </a:xfrm>
          <a:prstGeom prst="rect">
            <a:avLst/>
          </a:prstGeom>
        </p:spPr>
      </p:pic>
      <p:sp>
        <p:nvSpPr>
          <p:cNvPr id="7" name="Retângulo 2"/>
          <p:cNvSpPr/>
          <p:nvPr/>
        </p:nvSpPr>
        <p:spPr>
          <a:xfrm>
            <a:off x="971600" y="1102494"/>
            <a:ext cx="6984776" cy="5263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875" tIns="43438" rIns="86875" bIns="43438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Número de usuárias por mês. Mês 1: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37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2: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42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3: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36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9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23527" y="319383"/>
            <a:ext cx="8496945" cy="549389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algn="ctr"/>
            <a:r>
              <a:rPr lang="pt-BR" sz="30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3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8 Gráfico"/>
          <p:cNvGraphicFramePr/>
          <p:nvPr/>
        </p:nvGraphicFramePr>
        <p:xfrm>
          <a:off x="2340927" y="2203767"/>
          <a:ext cx="4462145" cy="2450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598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texto"/>
          <p:cNvSpPr txBox="1">
            <a:spLocks/>
          </p:cNvSpPr>
          <p:nvPr/>
        </p:nvSpPr>
        <p:spPr>
          <a:xfrm>
            <a:off x="2123728" y="5157192"/>
            <a:ext cx="4896544" cy="1080120"/>
          </a:xfrm>
          <a:prstGeom prst="rect">
            <a:avLst/>
          </a:prstGeom>
        </p:spPr>
        <p:txBody>
          <a:bodyPr vert="horz" lIns="86875" tIns="43438" rIns="86875" bIns="43438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pt-BR" sz="1900" dirty="0" smtClean="0"/>
              <a:t>Proporção </a:t>
            </a:r>
            <a:r>
              <a:rPr lang="pt-BR" sz="1900" dirty="0"/>
              <a:t>de gestantes com o esquema de vacina contra hepatite B completo.</a:t>
            </a:r>
            <a:endParaRPr lang="es-ES" sz="1900" dirty="0"/>
          </a:p>
          <a:p>
            <a:r>
              <a:rPr lang="pt-BR" sz="1900" dirty="0"/>
              <a:t>Fonte: Planilha de Coleta de Dados 2015.</a:t>
            </a:r>
            <a:endParaRPr lang="pt-BR" sz="1900" dirty="0" smtClean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9" y="4110115"/>
            <a:ext cx="1515948" cy="2702480"/>
          </a:xfrm>
          <a:prstGeom prst="rect">
            <a:avLst/>
          </a:prstGeom>
        </p:spPr>
      </p:pic>
      <p:sp>
        <p:nvSpPr>
          <p:cNvPr id="7" name="Retângulo 2"/>
          <p:cNvSpPr/>
          <p:nvPr/>
        </p:nvSpPr>
        <p:spPr>
          <a:xfrm>
            <a:off x="971600" y="1102494"/>
            <a:ext cx="6984776" cy="5263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875" tIns="43438" rIns="86875" bIns="43438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Número de usuárias por mês. Mês 1: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37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2: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42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3: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36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9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Gráfico"/>
          <p:cNvGraphicFramePr/>
          <p:nvPr/>
        </p:nvGraphicFramePr>
        <p:xfrm>
          <a:off x="2220912" y="2138045"/>
          <a:ext cx="4702175" cy="2581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23527" y="319383"/>
            <a:ext cx="8496945" cy="549389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algn="ctr"/>
            <a:r>
              <a:rPr lang="pt-BR" sz="30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8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texto"/>
          <p:cNvSpPr txBox="1">
            <a:spLocks/>
          </p:cNvSpPr>
          <p:nvPr/>
        </p:nvSpPr>
        <p:spPr>
          <a:xfrm>
            <a:off x="2123728" y="5157192"/>
            <a:ext cx="4896544" cy="1080120"/>
          </a:xfrm>
          <a:prstGeom prst="rect">
            <a:avLst/>
          </a:prstGeom>
        </p:spPr>
        <p:txBody>
          <a:bodyPr vert="horz" lIns="86875" tIns="43438" rIns="86875" bIns="43438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pt-BR" sz="1900" dirty="0" smtClean="0"/>
              <a:t>Proporção </a:t>
            </a:r>
            <a:r>
              <a:rPr lang="pt-BR" sz="1900" dirty="0"/>
              <a:t>de gestantes com primeira consulta odontológica programática.     </a:t>
            </a:r>
            <a:endParaRPr lang="es-ES" sz="1900" dirty="0"/>
          </a:p>
          <a:p>
            <a:r>
              <a:rPr lang="pt-BR" sz="1900" dirty="0"/>
              <a:t>Fonte: Planilha de Coleta de Dados 2015.</a:t>
            </a:r>
            <a:endParaRPr lang="pt-BR" sz="1900" dirty="0" smtClean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9" y="4110115"/>
            <a:ext cx="1515948" cy="2702480"/>
          </a:xfrm>
          <a:prstGeom prst="rect">
            <a:avLst/>
          </a:prstGeom>
        </p:spPr>
      </p:pic>
      <p:sp>
        <p:nvSpPr>
          <p:cNvPr id="7" name="Retângulo 2"/>
          <p:cNvSpPr/>
          <p:nvPr/>
        </p:nvSpPr>
        <p:spPr>
          <a:xfrm>
            <a:off x="971600" y="1102494"/>
            <a:ext cx="6984776" cy="5263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875" tIns="43438" rIns="86875" bIns="43438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Número de usuárias por mês. Mês 1: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37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2: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42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3: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36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9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Gráfico"/>
          <p:cNvGraphicFramePr/>
          <p:nvPr/>
        </p:nvGraphicFramePr>
        <p:xfrm>
          <a:off x="2197100" y="2198687"/>
          <a:ext cx="4749800" cy="246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23527" y="319383"/>
            <a:ext cx="8496945" cy="549389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algn="ctr"/>
            <a:r>
              <a:rPr lang="pt-BR" sz="30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8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texto"/>
          <p:cNvSpPr txBox="1">
            <a:spLocks/>
          </p:cNvSpPr>
          <p:nvPr/>
        </p:nvSpPr>
        <p:spPr>
          <a:xfrm>
            <a:off x="2123728" y="5157192"/>
            <a:ext cx="4896544" cy="1080120"/>
          </a:xfrm>
          <a:prstGeom prst="rect">
            <a:avLst/>
          </a:prstGeom>
        </p:spPr>
        <p:txBody>
          <a:bodyPr vert="horz" lIns="86875" tIns="43438" rIns="86875" bIns="43438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pt-BR" sz="1900" dirty="0" smtClean="0"/>
              <a:t>Proporção </a:t>
            </a:r>
            <a:r>
              <a:rPr lang="pt-BR" sz="1900" dirty="0"/>
              <a:t>de gestantes com avaliação de risco gestacional.</a:t>
            </a:r>
            <a:endParaRPr lang="es-ES" sz="1900" dirty="0"/>
          </a:p>
          <a:p>
            <a:r>
              <a:rPr lang="pt-BR" sz="1900" dirty="0"/>
              <a:t>Fonte: Planilha de Coleta de Dados 2015.</a:t>
            </a:r>
            <a:endParaRPr lang="pt-BR" sz="1900" dirty="0" smtClean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9" y="4110115"/>
            <a:ext cx="1515948" cy="2702480"/>
          </a:xfrm>
          <a:prstGeom prst="rect">
            <a:avLst/>
          </a:prstGeom>
        </p:spPr>
      </p:pic>
      <p:graphicFrame>
        <p:nvGraphicFramePr>
          <p:cNvPr id="6" name="5 Gráfico"/>
          <p:cNvGraphicFramePr/>
          <p:nvPr/>
        </p:nvGraphicFramePr>
        <p:xfrm>
          <a:off x="2238375" y="2185987"/>
          <a:ext cx="4667250" cy="248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ângulo 2"/>
          <p:cNvSpPr/>
          <p:nvPr/>
        </p:nvSpPr>
        <p:spPr>
          <a:xfrm>
            <a:off x="971600" y="1102494"/>
            <a:ext cx="6984776" cy="5263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875" tIns="43438" rIns="86875" bIns="43438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Número de usuárias por mês. Mês 1: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37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2: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42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3: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36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9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23527" y="319383"/>
            <a:ext cx="8496945" cy="549389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algn="ctr"/>
            <a:r>
              <a:rPr lang="pt-BR" sz="30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99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texto"/>
          <p:cNvSpPr txBox="1">
            <a:spLocks/>
          </p:cNvSpPr>
          <p:nvPr/>
        </p:nvSpPr>
        <p:spPr>
          <a:xfrm>
            <a:off x="2123728" y="5157192"/>
            <a:ext cx="4896544" cy="1080120"/>
          </a:xfrm>
          <a:prstGeom prst="rect">
            <a:avLst/>
          </a:prstGeom>
        </p:spPr>
        <p:txBody>
          <a:bodyPr vert="horz" lIns="86875" tIns="43438" rIns="86875" bIns="43438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pt-BR" sz="1900" dirty="0" smtClean="0"/>
              <a:t>Proporção </a:t>
            </a:r>
            <a:r>
              <a:rPr lang="pt-BR" sz="1900" dirty="0"/>
              <a:t>de gestantes que receberam  orientação nutricional.</a:t>
            </a:r>
            <a:endParaRPr lang="es-ES" sz="1900" dirty="0"/>
          </a:p>
          <a:p>
            <a:r>
              <a:rPr lang="pt-BR" sz="1900" dirty="0"/>
              <a:t>Fonte: Planilha de Coleta de Dados 2015.</a:t>
            </a:r>
            <a:endParaRPr lang="pt-BR" sz="1900" dirty="0" smtClean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9" y="4110115"/>
            <a:ext cx="1515948" cy="2702480"/>
          </a:xfrm>
          <a:prstGeom prst="rect">
            <a:avLst/>
          </a:prstGeom>
        </p:spPr>
      </p:pic>
      <p:graphicFrame>
        <p:nvGraphicFramePr>
          <p:cNvPr id="6" name="5 Gráfico"/>
          <p:cNvGraphicFramePr/>
          <p:nvPr/>
        </p:nvGraphicFramePr>
        <p:xfrm>
          <a:off x="2247900" y="2224087"/>
          <a:ext cx="4648200" cy="240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ângulo 2"/>
          <p:cNvSpPr/>
          <p:nvPr/>
        </p:nvSpPr>
        <p:spPr>
          <a:xfrm>
            <a:off x="971600" y="1102494"/>
            <a:ext cx="6984776" cy="5263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875" tIns="43438" rIns="86875" bIns="43438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Número de usuárias por mês. Mês 1: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37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2: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42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3: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36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9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23527" y="319383"/>
            <a:ext cx="8496945" cy="549389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algn="ctr"/>
            <a:r>
              <a:rPr lang="pt-BR" sz="30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99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4316" y="908720"/>
            <a:ext cx="9036496" cy="2719214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1900" dirty="0" smtClean="0">
                <a:cs typeface="Arial" pitchFamily="34" charset="0"/>
              </a:rPr>
              <a:t>No </a:t>
            </a:r>
            <a:r>
              <a:rPr lang="pt-BR" sz="1900" dirty="0">
                <a:cs typeface="Arial" pitchFamily="34" charset="0"/>
              </a:rPr>
              <a:t>Brasil, vem ocorrendo um aumento no número de consultas de pré-natal por mulher que realiza o parto no SUS, partindo de 1,2 consultas por parto em 1995 para 5,45 consultas por parto em 2005. Entretanto, esse indicador apresenta diferenças regionais significativas: em 2003, o percentual de nascidos de mães que fizeram sete ou mais consultas foi menor no Norte e Nordeste, independentemente da escolaridade da mãe (BRASIL, 2006). </a:t>
            </a:r>
            <a:endParaRPr lang="pt-BR" sz="19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131840" y="188640"/>
            <a:ext cx="8496945" cy="549389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r>
              <a:rPr lang="pt-BR" sz="3000" b="1" dirty="0">
                <a:cs typeface="Arial" pitchFamily="34" charset="0"/>
              </a:rPr>
              <a:t>Introdução</a:t>
            </a:r>
            <a:endParaRPr lang="es-ES" sz="3000" dirty="0">
              <a:cs typeface="Arial" pitchFamily="34" charset="0"/>
            </a:endParaRPr>
          </a:p>
        </p:txBody>
      </p:sp>
      <p:sp>
        <p:nvSpPr>
          <p:cNvPr id="6" name="4 CuadroTexto"/>
          <p:cNvSpPr txBox="1"/>
          <p:nvPr/>
        </p:nvSpPr>
        <p:spPr>
          <a:xfrm>
            <a:off x="179512" y="3822830"/>
            <a:ext cx="8891300" cy="2235364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900" dirty="0">
                <a:cs typeface="Arial" pitchFamily="34" charset="0"/>
              </a:rPr>
              <a:t>	</a:t>
            </a:r>
            <a:r>
              <a:rPr lang="pt-BR" sz="1900" dirty="0" smtClean="0">
                <a:cs typeface="Arial" pitchFamily="34" charset="0"/>
              </a:rPr>
              <a:t>Esta </a:t>
            </a:r>
            <a:r>
              <a:rPr lang="pt-BR" sz="1900" dirty="0">
                <a:cs typeface="Arial" pitchFamily="34" charset="0"/>
              </a:rPr>
              <a:t>intervenção de saúde é importante no contexto da saúde de nossa UBS porque acreditamos que melhorando a qualidade da atenção ao pré-natal e puerpério vamos prevenir uma grande quantidade de complicações evitáveis e frequentes da gravidez, dar orientações, diminuir os fatores de risco modificáveis que possam afetar o desenvolvimento da gravidez, detectar problemas de saúde e tratá-los em tempo.</a:t>
            </a:r>
            <a:endParaRPr lang="pt-BR" sz="19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47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texto"/>
          <p:cNvSpPr txBox="1">
            <a:spLocks/>
          </p:cNvSpPr>
          <p:nvPr/>
        </p:nvSpPr>
        <p:spPr>
          <a:xfrm>
            <a:off x="2008287" y="5157192"/>
            <a:ext cx="5112568" cy="1368152"/>
          </a:xfrm>
          <a:prstGeom prst="rect">
            <a:avLst/>
          </a:prstGeom>
        </p:spPr>
        <p:txBody>
          <a:bodyPr vert="horz" lIns="86875" tIns="43438" rIns="86875" bIns="43438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pt-BR" sz="1900" dirty="0" smtClean="0"/>
              <a:t>Proporção </a:t>
            </a:r>
            <a:r>
              <a:rPr lang="pt-BR" sz="1900" dirty="0"/>
              <a:t>de gestantes que receberam orientação sobre aleitamento materno.</a:t>
            </a:r>
            <a:endParaRPr lang="es-ES" sz="1900" dirty="0"/>
          </a:p>
          <a:p>
            <a:r>
              <a:rPr lang="pt-BR" sz="1900" dirty="0"/>
              <a:t>Fonte: Planilha de Coleta de Dados 2015.</a:t>
            </a:r>
            <a:endParaRPr lang="pt-BR" sz="1900" dirty="0" smtClean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9" y="4110115"/>
            <a:ext cx="1515948" cy="2702480"/>
          </a:xfrm>
          <a:prstGeom prst="rect">
            <a:avLst/>
          </a:prstGeom>
        </p:spPr>
      </p:pic>
      <p:sp>
        <p:nvSpPr>
          <p:cNvPr id="7" name="Retângulo 2"/>
          <p:cNvSpPr/>
          <p:nvPr/>
        </p:nvSpPr>
        <p:spPr>
          <a:xfrm>
            <a:off x="971600" y="1102494"/>
            <a:ext cx="6984776" cy="5263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875" tIns="43438" rIns="86875" bIns="43438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Número de usuárias por mês. Mês 1: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37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2: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42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3: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36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9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23527" y="319383"/>
            <a:ext cx="8496945" cy="549389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algn="ctr"/>
            <a:r>
              <a:rPr lang="pt-BR" sz="30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3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8 Gráfico"/>
          <p:cNvGraphicFramePr/>
          <p:nvPr/>
        </p:nvGraphicFramePr>
        <p:xfrm>
          <a:off x="2235200" y="2076132"/>
          <a:ext cx="4673600" cy="2705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87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texto"/>
          <p:cNvSpPr txBox="1">
            <a:spLocks/>
          </p:cNvSpPr>
          <p:nvPr/>
        </p:nvSpPr>
        <p:spPr>
          <a:xfrm>
            <a:off x="2123728" y="5157192"/>
            <a:ext cx="4896544" cy="1368152"/>
          </a:xfrm>
          <a:prstGeom prst="rect">
            <a:avLst/>
          </a:prstGeom>
        </p:spPr>
        <p:txBody>
          <a:bodyPr vert="horz" lIns="86875" tIns="43438" rIns="86875" bIns="43438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pt-BR" sz="1900" dirty="0" smtClean="0"/>
              <a:t>Proporção </a:t>
            </a:r>
            <a:r>
              <a:rPr lang="pt-BR" sz="1900" dirty="0"/>
              <a:t>de gestantes que receberam orientação sobre os cuidados com o recém-nascido.</a:t>
            </a:r>
            <a:endParaRPr lang="es-ES" sz="1900" dirty="0"/>
          </a:p>
          <a:p>
            <a:r>
              <a:rPr lang="pt-BR" sz="1900" dirty="0"/>
              <a:t>Fonte: Planilha de Coleta de Dados 2015.</a:t>
            </a:r>
            <a:endParaRPr lang="pt-BR" sz="1900" dirty="0" smtClean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9" y="4110115"/>
            <a:ext cx="1515948" cy="2702480"/>
          </a:xfrm>
          <a:prstGeom prst="rect">
            <a:avLst/>
          </a:prstGeom>
        </p:spPr>
      </p:pic>
      <p:sp>
        <p:nvSpPr>
          <p:cNvPr id="7" name="Retângulo 2"/>
          <p:cNvSpPr/>
          <p:nvPr/>
        </p:nvSpPr>
        <p:spPr>
          <a:xfrm>
            <a:off x="971600" y="1102494"/>
            <a:ext cx="6984776" cy="5263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875" tIns="43438" rIns="86875" bIns="43438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Número de usuárias por mês. Mês 1: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37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2: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42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3: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36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9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23527" y="319383"/>
            <a:ext cx="8496945" cy="549389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algn="ctr"/>
            <a:r>
              <a:rPr lang="pt-BR" sz="30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3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8 Gráfico"/>
          <p:cNvGraphicFramePr/>
          <p:nvPr/>
        </p:nvGraphicFramePr>
        <p:xfrm>
          <a:off x="2235200" y="2179320"/>
          <a:ext cx="4673600" cy="249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87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5984274"/>
              </p:ext>
            </p:extLst>
          </p:nvPr>
        </p:nvGraphicFramePr>
        <p:xfrm>
          <a:off x="2244560" y="2075151"/>
          <a:ext cx="4654880" cy="2707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2 Marcador de texto"/>
          <p:cNvSpPr txBox="1">
            <a:spLocks/>
          </p:cNvSpPr>
          <p:nvPr/>
        </p:nvSpPr>
        <p:spPr>
          <a:xfrm>
            <a:off x="1979712" y="5157192"/>
            <a:ext cx="5184576" cy="1368152"/>
          </a:xfrm>
          <a:prstGeom prst="rect">
            <a:avLst/>
          </a:prstGeom>
        </p:spPr>
        <p:txBody>
          <a:bodyPr vert="horz" lIns="86875" tIns="43438" rIns="86875" bIns="43438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pt-BR" sz="1900" dirty="0" smtClean="0"/>
              <a:t>Proporção </a:t>
            </a:r>
            <a:r>
              <a:rPr lang="pt-BR" sz="1900" dirty="0"/>
              <a:t>de gestantes que receberam orientação sobre anticoncepção após o parto.</a:t>
            </a:r>
            <a:endParaRPr lang="es-ES" sz="1900" dirty="0"/>
          </a:p>
          <a:p>
            <a:r>
              <a:rPr lang="pt-BR" sz="1900" dirty="0"/>
              <a:t>Fonte: Planilha de Coleta de Dados 2015.</a:t>
            </a:r>
            <a:endParaRPr lang="es-ES" sz="1900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9" y="4110115"/>
            <a:ext cx="1515948" cy="2702480"/>
          </a:xfrm>
          <a:prstGeom prst="rect">
            <a:avLst/>
          </a:prstGeom>
        </p:spPr>
      </p:pic>
      <p:sp>
        <p:nvSpPr>
          <p:cNvPr id="7" name="Retângulo 2"/>
          <p:cNvSpPr/>
          <p:nvPr/>
        </p:nvSpPr>
        <p:spPr>
          <a:xfrm>
            <a:off x="971600" y="1102494"/>
            <a:ext cx="6984776" cy="5263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875" tIns="43438" rIns="86875" bIns="43438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Número de usuárias por mês. Mês 1: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37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2: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42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3: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36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9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23527" y="319383"/>
            <a:ext cx="8496945" cy="549389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algn="ctr"/>
            <a:r>
              <a:rPr lang="pt-BR" sz="30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7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texto"/>
          <p:cNvSpPr txBox="1">
            <a:spLocks/>
          </p:cNvSpPr>
          <p:nvPr/>
        </p:nvSpPr>
        <p:spPr>
          <a:xfrm>
            <a:off x="2123728" y="5157192"/>
            <a:ext cx="4896544" cy="1080120"/>
          </a:xfrm>
          <a:prstGeom prst="rect">
            <a:avLst/>
          </a:prstGeom>
        </p:spPr>
        <p:txBody>
          <a:bodyPr vert="horz" lIns="86875" tIns="43438" rIns="86875" bIns="43438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pt-BR" sz="1900" dirty="0" smtClean="0"/>
              <a:t>Proporção </a:t>
            </a:r>
            <a:r>
              <a:rPr lang="pt-BR" sz="1900" dirty="0"/>
              <a:t>de gestantes que receberam orientação sobre higiene bucal.</a:t>
            </a:r>
            <a:endParaRPr lang="es-ES" sz="1900" dirty="0"/>
          </a:p>
          <a:p>
            <a:r>
              <a:rPr lang="pt-BR" sz="1900" dirty="0"/>
              <a:t>Fonte: Planilha de Coleta de Dados 2015.</a:t>
            </a:r>
            <a:endParaRPr lang="pt-BR" sz="1900" dirty="0" smtClean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9" y="4110115"/>
            <a:ext cx="1515948" cy="2702480"/>
          </a:xfrm>
          <a:prstGeom prst="rect">
            <a:avLst/>
          </a:prstGeom>
        </p:spPr>
      </p:pic>
      <p:graphicFrame>
        <p:nvGraphicFramePr>
          <p:cNvPr id="6" name="5 Gráfico"/>
          <p:cNvGraphicFramePr/>
          <p:nvPr/>
        </p:nvGraphicFramePr>
        <p:xfrm>
          <a:off x="2147887" y="2243137"/>
          <a:ext cx="4848225" cy="2371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ângulo 2"/>
          <p:cNvSpPr/>
          <p:nvPr/>
        </p:nvSpPr>
        <p:spPr>
          <a:xfrm>
            <a:off x="971600" y="1102494"/>
            <a:ext cx="6984776" cy="5263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875" tIns="43438" rIns="86875" bIns="43438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Número de usuárias por mês. Mês 1: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37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2: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42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3: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36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9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23527" y="319383"/>
            <a:ext cx="8496945" cy="549389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algn="ctr"/>
            <a:r>
              <a:rPr lang="pt-BR" sz="30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7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9" y="4110115"/>
            <a:ext cx="1515948" cy="270248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323531" y="1916832"/>
            <a:ext cx="8496945" cy="2719214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900" dirty="0">
                <a:latin typeface="Arial" pitchFamily="34" charset="0"/>
                <a:cs typeface="Arial" pitchFamily="34" charset="0"/>
              </a:rPr>
              <a:t>Alguns dos indicadores estiveram aos 100% durante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o estudo todo, </a:t>
            </a:r>
            <a:r>
              <a:rPr lang="pt-BR" sz="1900" dirty="0">
                <a:latin typeface="Arial" pitchFamily="34" charset="0"/>
                <a:cs typeface="Arial" pitchFamily="34" charset="0"/>
              </a:rPr>
              <a:t>não sendo necessária a apresentação dos gráficos. Estes indicadores foram: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900" dirty="0">
                <a:latin typeface="Arial" pitchFamily="34" charset="0"/>
                <a:cs typeface="Arial" pitchFamily="34" charset="0"/>
              </a:rPr>
              <a:t>A proporção de </a:t>
            </a:r>
            <a:r>
              <a:rPr lang="pt-BR" sz="19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gestantes faltosas com busca ativa realizada.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900" dirty="0">
                <a:latin typeface="Arial" pitchFamily="34" charset="0"/>
                <a:cs typeface="Arial" pitchFamily="34" charset="0"/>
              </a:rPr>
              <a:t>Proporção de gestantes com </a:t>
            </a:r>
            <a:r>
              <a:rPr lang="pt-BR" sz="19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registro adequado.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900" dirty="0">
                <a:latin typeface="Arial" pitchFamily="34" charset="0"/>
                <a:cs typeface="Arial" pitchFamily="34" charset="0"/>
              </a:rPr>
              <a:t>Proporção de gestantes que </a:t>
            </a:r>
            <a:r>
              <a:rPr lang="pt-BR" sz="19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receberam orientações sobre riscos de tabagismo, álcool e drogas na gestação.</a:t>
            </a:r>
          </a:p>
        </p:txBody>
      </p:sp>
      <p:sp>
        <p:nvSpPr>
          <p:cNvPr id="6" name="Retângulo 2"/>
          <p:cNvSpPr/>
          <p:nvPr/>
        </p:nvSpPr>
        <p:spPr>
          <a:xfrm>
            <a:off x="971600" y="1102494"/>
            <a:ext cx="6984776" cy="5263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875" tIns="43438" rIns="86875" bIns="43438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Número de usuárias por mês. Mês 1: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37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2: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42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3: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36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9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23527" y="319383"/>
            <a:ext cx="8496945" cy="549389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algn="ctr"/>
            <a:r>
              <a:rPr lang="pt-BR" sz="30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99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texto"/>
          <p:cNvSpPr txBox="1">
            <a:spLocks/>
          </p:cNvSpPr>
          <p:nvPr/>
        </p:nvSpPr>
        <p:spPr>
          <a:xfrm>
            <a:off x="2123728" y="5157192"/>
            <a:ext cx="4896544" cy="1080120"/>
          </a:xfrm>
          <a:prstGeom prst="rect">
            <a:avLst/>
          </a:prstGeom>
        </p:spPr>
        <p:txBody>
          <a:bodyPr vert="horz" lIns="86875" tIns="43438" rIns="86875" bIns="43438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pt-BR" sz="1900" dirty="0" smtClean="0"/>
              <a:t>Proporção </a:t>
            </a:r>
            <a:r>
              <a:rPr lang="pt-BR" sz="1900" dirty="0"/>
              <a:t>de puérperas com consulta até 42 dias após o parto. </a:t>
            </a:r>
            <a:endParaRPr lang="es-ES" sz="1900" dirty="0"/>
          </a:p>
          <a:p>
            <a:r>
              <a:rPr lang="pt-BR" sz="1900" dirty="0"/>
              <a:t>Fonte: Planilha de Coleta de Dados 2015.</a:t>
            </a:r>
            <a:endParaRPr lang="es-ES" sz="1900" dirty="0"/>
          </a:p>
        </p:txBody>
      </p:sp>
      <p:sp>
        <p:nvSpPr>
          <p:cNvPr id="12" name="Retângulo 2"/>
          <p:cNvSpPr/>
          <p:nvPr/>
        </p:nvSpPr>
        <p:spPr>
          <a:xfrm>
            <a:off x="971600" y="1102494"/>
            <a:ext cx="6984776" cy="5263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875" tIns="43438" rIns="86875" bIns="43438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Número de usuárias por mês. Mês 1: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2: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3: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9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068" y="4101150"/>
            <a:ext cx="1636855" cy="2703600"/>
          </a:xfrm>
          <a:prstGeom prst="rect">
            <a:avLst/>
          </a:prstGeom>
        </p:spPr>
      </p:pic>
      <p:graphicFrame>
        <p:nvGraphicFramePr>
          <p:cNvPr id="11" name="10 Gráfico"/>
          <p:cNvGraphicFramePr/>
          <p:nvPr/>
        </p:nvGraphicFramePr>
        <p:xfrm>
          <a:off x="2166937" y="2286000"/>
          <a:ext cx="4810125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323527" y="319383"/>
            <a:ext cx="8496945" cy="549389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algn="ctr"/>
            <a:r>
              <a:rPr lang="pt-BR" sz="30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3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texto"/>
          <p:cNvSpPr txBox="1">
            <a:spLocks/>
          </p:cNvSpPr>
          <p:nvPr/>
        </p:nvSpPr>
        <p:spPr>
          <a:xfrm>
            <a:off x="2123728" y="5157192"/>
            <a:ext cx="4896544" cy="1080120"/>
          </a:xfrm>
          <a:prstGeom prst="rect">
            <a:avLst/>
          </a:prstGeom>
        </p:spPr>
        <p:txBody>
          <a:bodyPr vert="horz" lIns="86875" tIns="43438" rIns="86875" bIns="43438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pt-BR" sz="1900" dirty="0" smtClean="0"/>
              <a:t>Proporção </a:t>
            </a:r>
            <a:r>
              <a:rPr lang="pt-BR" sz="1900" dirty="0"/>
              <a:t>de puérperas com avaliação do estado psíquico.</a:t>
            </a:r>
            <a:endParaRPr lang="es-ES" sz="1900" dirty="0"/>
          </a:p>
          <a:p>
            <a:r>
              <a:rPr lang="pt-BR" sz="1900" dirty="0"/>
              <a:t>Fonte: Planilha de Coleta de Dados 2015.</a:t>
            </a:r>
            <a:endParaRPr lang="pt-BR" sz="1900" dirty="0" smtClean="0"/>
          </a:p>
        </p:txBody>
      </p:sp>
      <p:sp>
        <p:nvSpPr>
          <p:cNvPr id="12" name="Retângulo 2"/>
          <p:cNvSpPr/>
          <p:nvPr/>
        </p:nvSpPr>
        <p:spPr>
          <a:xfrm>
            <a:off x="971600" y="1102494"/>
            <a:ext cx="6984776" cy="5263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875" tIns="43438" rIns="86875" bIns="43438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Número de usuárias por mês. Mês 1: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2: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3: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9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068" y="4101150"/>
            <a:ext cx="1636855" cy="2703600"/>
          </a:xfrm>
          <a:prstGeom prst="rect">
            <a:avLst/>
          </a:prstGeom>
        </p:spPr>
      </p:pic>
      <p:graphicFrame>
        <p:nvGraphicFramePr>
          <p:cNvPr id="6" name="5 Gráfico"/>
          <p:cNvGraphicFramePr/>
          <p:nvPr/>
        </p:nvGraphicFramePr>
        <p:xfrm>
          <a:off x="2209800" y="2190750"/>
          <a:ext cx="4724400" cy="247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323527" y="319383"/>
            <a:ext cx="8496945" cy="549389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algn="ctr"/>
            <a:r>
              <a:rPr lang="pt-BR" sz="30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68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2"/>
          <p:cNvSpPr/>
          <p:nvPr/>
        </p:nvSpPr>
        <p:spPr>
          <a:xfrm>
            <a:off x="971600" y="1102494"/>
            <a:ext cx="6984776" cy="5263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875" tIns="43438" rIns="86875" bIns="43438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Número de usuárias por mês. Mês 1: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2: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3: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9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068" y="4101150"/>
            <a:ext cx="1636855" cy="270360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323527" y="319383"/>
            <a:ext cx="8496945" cy="549389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algn="ctr"/>
            <a:r>
              <a:rPr lang="pt-BR" sz="30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23531" y="1916832"/>
            <a:ext cx="8496945" cy="4034959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900" dirty="0">
                <a:latin typeface="Arial" pitchFamily="34" charset="0"/>
                <a:cs typeface="Arial" pitchFamily="34" charset="0"/>
              </a:rPr>
              <a:t>Alguns dos indicadores estiveram aos 100% durante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o estudo todo, </a:t>
            </a:r>
            <a:r>
              <a:rPr lang="pt-BR" sz="1900" dirty="0">
                <a:latin typeface="Arial" pitchFamily="34" charset="0"/>
                <a:cs typeface="Arial" pitchFamily="34" charset="0"/>
              </a:rPr>
              <a:t>não sendo necessária a apresentação dos gráficos. Estes indicadores foram: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900" dirty="0">
                <a:latin typeface="Arial" pitchFamily="34" charset="0"/>
                <a:cs typeface="Arial" pitchFamily="34" charset="0"/>
              </a:rPr>
              <a:t>Proporção de puérperas que tiveram as </a:t>
            </a:r>
            <a:r>
              <a:rPr lang="pt-BR" sz="19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mamas examinadas.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900" dirty="0">
                <a:latin typeface="Arial" pitchFamily="34" charset="0"/>
                <a:cs typeface="Arial" pitchFamily="34" charset="0"/>
              </a:rPr>
              <a:t>Proporção de puérperas que tiveram </a:t>
            </a:r>
            <a:r>
              <a:rPr lang="pt-BR" sz="19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abdome avaliado.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900" dirty="0">
                <a:latin typeface="Arial" pitchFamily="34" charset="0"/>
                <a:cs typeface="Arial" pitchFamily="34" charset="0"/>
              </a:rPr>
              <a:t>Proporção de puérperas que realizaram </a:t>
            </a:r>
            <a:r>
              <a:rPr lang="pt-BR" sz="19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exame ginecológico.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900" dirty="0">
                <a:latin typeface="Arial" pitchFamily="34" charset="0"/>
                <a:cs typeface="Arial" pitchFamily="34" charset="0"/>
              </a:rPr>
              <a:t>Proporção de puérperas com </a:t>
            </a:r>
            <a:r>
              <a:rPr lang="pt-BR" sz="19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avaliação para intercorrências.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900" dirty="0">
                <a:latin typeface="Arial" pitchFamily="34" charset="0"/>
                <a:cs typeface="Arial" pitchFamily="34" charset="0"/>
              </a:rPr>
              <a:t>Proporção de puérperas que </a:t>
            </a:r>
            <a:r>
              <a:rPr lang="pt-BR" sz="19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não fizeram a consulta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</a:t>
            </a:r>
          </a:p>
          <a:p>
            <a:pPr algn="just">
              <a:lnSpc>
                <a:spcPct val="150000"/>
              </a:lnSpc>
            </a:pP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puerpério </a:t>
            </a:r>
            <a:r>
              <a:rPr lang="pt-BR" sz="19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até 30 dias após o parto e que foram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buscadas</a:t>
            </a:r>
          </a:p>
          <a:p>
            <a:pPr algn="just">
              <a:lnSpc>
                <a:spcPct val="150000"/>
              </a:lnSpc>
            </a:pPr>
            <a:r>
              <a:rPr lang="pt-BR" sz="19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pelo </a:t>
            </a:r>
            <a:r>
              <a:rPr lang="pt-BR" sz="19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serviço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19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23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7" y="31990"/>
            <a:ext cx="8496945" cy="549389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algn="ctr"/>
            <a:r>
              <a:rPr lang="pt-BR" sz="3000" b="1" dirty="0">
                <a:cs typeface="Arial" pitchFamily="34" charset="0"/>
              </a:rPr>
              <a:t>Discussão</a:t>
            </a:r>
            <a:endParaRPr lang="es-ES" sz="3000" dirty="0"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782617"/>
            <a:ext cx="8784976" cy="2810008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marL="271488" indent="-2714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cs typeface="Arial" pitchFamily="34" charset="0"/>
              </a:rPr>
              <a:t>Exigiu desde o inicio que a</a:t>
            </a:r>
            <a:r>
              <a:rPr lang="pt-BR" sz="2000" b="1" dirty="0">
                <a:solidFill>
                  <a:srgbClr val="FF0000"/>
                </a:solidFill>
                <a:cs typeface="Arial" pitchFamily="34" charset="0"/>
              </a:rPr>
              <a:t> equipe </a:t>
            </a:r>
            <a:r>
              <a:rPr lang="pt-BR" sz="2000" dirty="0">
                <a:cs typeface="Arial" pitchFamily="34" charset="0"/>
              </a:rPr>
              <a:t>se capacitasse no atendimento deste grupo de </a:t>
            </a:r>
            <a:r>
              <a:rPr lang="pt-BR" sz="2000" dirty="0" smtClean="0">
                <a:cs typeface="Arial" pitchFamily="34" charset="0"/>
              </a:rPr>
              <a:t>usuárias.</a:t>
            </a:r>
            <a:endParaRPr lang="pt-BR" sz="2000" dirty="0">
              <a:cs typeface="Arial" pitchFamily="34" charset="0"/>
            </a:endParaRPr>
          </a:p>
          <a:p>
            <a:pPr marL="271488" indent="-2714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cs typeface="Arial" pitchFamily="34" charset="0"/>
              </a:rPr>
              <a:t>Melhorou o nível de </a:t>
            </a:r>
            <a:r>
              <a:rPr lang="pt-BR" sz="2000" dirty="0" smtClean="0">
                <a:cs typeface="Arial" pitchFamily="34" charset="0"/>
              </a:rPr>
              <a:t>conhecimentos sobre o atendimento ao Pré-natal e Puerpério.</a:t>
            </a:r>
            <a:endParaRPr lang="pt-BR" sz="2000" dirty="0">
              <a:cs typeface="Arial" pitchFamily="34" charset="0"/>
            </a:endParaRPr>
          </a:p>
          <a:p>
            <a:pPr marL="271488" indent="-2714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cs typeface="Arial" pitchFamily="34" charset="0"/>
              </a:rPr>
              <a:t>Promoveu o trabalho integrado entre todos os membros da equipe.</a:t>
            </a:r>
          </a:p>
          <a:p>
            <a:pPr marL="271488" indent="-2714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cs typeface="Arial" pitchFamily="34" charset="0"/>
              </a:rPr>
              <a:t>Foi introduzida uma nova metodologia de trabalho.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-36512" y="3933056"/>
            <a:ext cx="92170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4 CuadroTexto"/>
          <p:cNvSpPr txBox="1"/>
          <p:nvPr/>
        </p:nvSpPr>
        <p:spPr>
          <a:xfrm>
            <a:off x="179513" y="4149080"/>
            <a:ext cx="8640960" cy="1934384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marL="271488" indent="-2714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cs typeface="Arial" pitchFamily="34" charset="0"/>
              </a:rPr>
              <a:t>Melhorou o fluxo </a:t>
            </a:r>
            <a:r>
              <a:rPr lang="pt-BR" sz="2000" dirty="0" smtClean="0">
                <a:cs typeface="Arial" pitchFamily="34" charset="0"/>
              </a:rPr>
              <a:t>destas usuárias pelo </a:t>
            </a:r>
            <a:r>
              <a:rPr lang="pt-BR" sz="2000" b="1" dirty="0">
                <a:solidFill>
                  <a:srgbClr val="FF0000"/>
                </a:solidFill>
                <a:cs typeface="Arial" pitchFamily="34" charset="0"/>
              </a:rPr>
              <a:t>serviço</a:t>
            </a:r>
            <a:r>
              <a:rPr lang="pt-BR" sz="2000" dirty="0">
                <a:cs typeface="Arial" pitchFamily="34" charset="0"/>
              </a:rPr>
              <a:t>.</a:t>
            </a:r>
          </a:p>
          <a:p>
            <a:pPr marL="271488" indent="-2714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cs typeface="Arial" pitchFamily="34" charset="0"/>
              </a:rPr>
              <a:t>Reviveram-se as atribuições dos profissionais da equipe.</a:t>
            </a:r>
          </a:p>
          <a:p>
            <a:pPr marL="271488" indent="-2714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cs typeface="Arial" pitchFamily="34" charset="0"/>
              </a:rPr>
              <a:t>Viabilizou-se a atenção de um maior número de gestantes e puérperas em nossa unidade.</a:t>
            </a:r>
          </a:p>
        </p:txBody>
      </p:sp>
    </p:spTree>
    <p:extLst>
      <p:ext uri="{BB962C8B-B14F-4D97-AF65-F5344CB8AC3E}">
        <p14:creationId xmlns:p14="http://schemas.microsoft.com/office/powerpoint/2010/main" val="173522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-108520" y="831259"/>
            <a:ext cx="9145016" cy="2348343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marL="705869" lvl="1" indent="-2714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+mj-lt"/>
                <a:cs typeface="Arial" pitchFamily="34" charset="0"/>
              </a:rPr>
              <a:t>Alcançaram-se resultados palpáveis para nossa </a:t>
            </a:r>
            <a:r>
              <a:rPr lang="pt-BR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comunidade</a:t>
            </a:r>
            <a:r>
              <a:rPr lang="pt-BR" sz="2000" dirty="0" smtClean="0">
                <a:latin typeface="+mj-lt"/>
                <a:cs typeface="Arial" pitchFamily="34" charset="0"/>
              </a:rPr>
              <a:t>.</a:t>
            </a:r>
            <a:endParaRPr lang="pt-BR" sz="2000" dirty="0">
              <a:latin typeface="+mj-lt"/>
              <a:cs typeface="Arial" pitchFamily="34" charset="0"/>
            </a:endParaRPr>
          </a:p>
          <a:p>
            <a:pPr marL="705869" lvl="1" indent="-2714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+mj-lt"/>
                <a:cs typeface="Arial" pitchFamily="34" charset="0"/>
              </a:rPr>
              <a:t>Alcançou-se um alto nível de satisfação por parte de nossas gestantes e puérperas.</a:t>
            </a:r>
          </a:p>
          <a:p>
            <a:pPr marL="705869" lvl="1" indent="-2714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+mj-lt"/>
                <a:cs typeface="Arial" pitchFamily="34" charset="0"/>
              </a:rPr>
              <a:t>As usuárias sentiram a melhoria na qualidade do atendimento no serviço.</a:t>
            </a:r>
          </a:p>
          <a:p>
            <a:pPr marL="705869" lvl="1" indent="-2714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latin typeface="+mj-lt"/>
                <a:cs typeface="Arial" pitchFamily="34" charset="0"/>
              </a:rPr>
              <a:t>Foi percebida pela comunidade as mudanças no trabalho da equipe.</a:t>
            </a:r>
          </a:p>
        </p:txBody>
      </p:sp>
      <p:sp>
        <p:nvSpPr>
          <p:cNvPr id="6" name="1 CuadroTexto"/>
          <p:cNvSpPr txBox="1"/>
          <p:nvPr/>
        </p:nvSpPr>
        <p:spPr>
          <a:xfrm>
            <a:off x="0" y="260648"/>
            <a:ext cx="8496945" cy="549389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algn="ctr"/>
            <a:r>
              <a:rPr lang="pt-BR" sz="3000" b="1" dirty="0" smtClean="0">
                <a:cs typeface="Arial" pitchFamily="34" charset="0"/>
              </a:rPr>
              <a:t>Discussão</a:t>
            </a:r>
            <a:r>
              <a:rPr lang="pt-BR" sz="3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387847"/>
            <a:ext cx="1939076" cy="32095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6177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627784" y="332656"/>
            <a:ext cx="8496945" cy="518612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lvl="0"/>
            <a:r>
              <a:rPr lang="pt-BR" sz="2800" b="1" dirty="0">
                <a:cs typeface="Arial" pitchFamily="34" charset="0"/>
              </a:rPr>
              <a:t>Caracterização  do   município</a:t>
            </a:r>
            <a:endParaRPr lang="es-ES" sz="2800" dirty="0"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2771" y="1124744"/>
            <a:ext cx="5760640" cy="2226451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marL="325785" indent="-325785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900" dirty="0">
                <a:cs typeface="Arial" pitchFamily="34" charset="0"/>
              </a:rPr>
              <a:t>Mazagão possui um total de </a:t>
            </a:r>
            <a:r>
              <a:rPr lang="pt-BR" sz="1900" dirty="0" smtClean="0">
                <a:cs typeface="Arial" pitchFamily="34" charset="0"/>
              </a:rPr>
              <a:t>19.157 </a:t>
            </a:r>
            <a:r>
              <a:rPr lang="pt-BR" sz="1900" dirty="0">
                <a:cs typeface="Arial" pitchFamily="34" charset="0"/>
              </a:rPr>
              <a:t>habitantes (IBGE, </a:t>
            </a:r>
            <a:r>
              <a:rPr lang="pt-BR" sz="1900" dirty="0" smtClean="0">
                <a:cs typeface="Arial" pitchFamily="34" charset="0"/>
              </a:rPr>
              <a:t>2014) </a:t>
            </a:r>
            <a:r>
              <a:rPr lang="pt-BR" sz="1900" dirty="0">
                <a:cs typeface="Arial" pitchFamily="34" charset="0"/>
              </a:rPr>
              <a:t>e situa-se no Estado do Amapá.</a:t>
            </a:r>
          </a:p>
          <a:p>
            <a:pPr marL="325785" indent="-325785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900" dirty="0">
                <a:cs typeface="Arial" pitchFamily="34" charset="0"/>
              </a:rPr>
              <a:t> 30 UBS todas com equipe de saúde da família (ESF);</a:t>
            </a:r>
          </a:p>
          <a:p>
            <a:pPr marL="325785" indent="-325785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900" dirty="0">
                <a:cs typeface="Arial" pitchFamily="34" charset="0"/>
              </a:rPr>
              <a:t>Temos NASF e CEO.</a:t>
            </a:r>
          </a:p>
          <a:p>
            <a:pPr>
              <a:lnSpc>
                <a:spcPct val="150000"/>
              </a:lnSpc>
            </a:pPr>
            <a:endParaRPr lang="pt-BR" sz="19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efinida programação da festa de  244 anos de Mazagão Velho, no AP (Foto: Gabriel Penha/G1-AP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821" y="3068960"/>
            <a:ext cx="2881435" cy="319144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48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43808" y="332656"/>
            <a:ext cx="8496945" cy="503223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r>
              <a:rPr lang="pt-BR" sz="2700" b="1" dirty="0" smtClean="0">
                <a:latin typeface="+mj-lt"/>
                <a:cs typeface="Arial" pitchFamily="34" charset="0"/>
              </a:rPr>
              <a:t>Reﬂexão</a:t>
            </a:r>
            <a:r>
              <a:rPr lang="pt-BR" sz="2700" b="1" dirty="0">
                <a:latin typeface="+mj-lt"/>
                <a:cs typeface="Arial" pitchFamily="34" charset="0"/>
              </a:rPr>
              <a:t> </a:t>
            </a:r>
            <a:r>
              <a:rPr lang="pt-BR" sz="2700" b="1" dirty="0" smtClean="0">
                <a:latin typeface="+mj-lt"/>
                <a:cs typeface="Arial" pitchFamily="34" charset="0"/>
              </a:rPr>
              <a:t>crítica</a:t>
            </a:r>
            <a:endParaRPr lang="es-ES" sz="2700" dirty="0">
              <a:latin typeface="+mj-lt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5007" y="1052736"/>
            <a:ext cx="8928993" cy="4473540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marL="271488" indent="-2714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900" dirty="0">
                <a:cs typeface="Arial" pitchFamily="34" charset="0"/>
              </a:rPr>
              <a:t>As expectativas com que comecei o curso foram superadas.</a:t>
            </a:r>
          </a:p>
          <a:p>
            <a:pPr marL="271488" indent="-2714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900" dirty="0">
                <a:cs typeface="Arial" pitchFamily="34" charset="0"/>
              </a:rPr>
              <a:t>O Curso de Especialização foi uma ferramenta mais para nos ajudar com o domínio da língua portuguesa.</a:t>
            </a:r>
          </a:p>
          <a:p>
            <a:pPr marL="271488" indent="-2714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900" dirty="0">
                <a:cs typeface="Arial" pitchFamily="34" charset="0"/>
              </a:rPr>
              <a:t>Contribuiu a nos manter atualizados </a:t>
            </a:r>
            <a:r>
              <a:rPr lang="pt-BR" sz="1900" dirty="0" smtClean="0">
                <a:cs typeface="Arial" pitchFamily="34" charset="0"/>
              </a:rPr>
              <a:t>e </a:t>
            </a:r>
            <a:r>
              <a:rPr lang="pt-BR" sz="1900" dirty="0">
                <a:cs typeface="Arial" pitchFamily="34" charset="0"/>
              </a:rPr>
              <a:t>estudando o tempo </a:t>
            </a:r>
            <a:r>
              <a:rPr lang="pt-BR" sz="1900" dirty="0" smtClean="0">
                <a:cs typeface="Arial" pitchFamily="34" charset="0"/>
              </a:rPr>
              <a:t>todo.</a:t>
            </a:r>
          </a:p>
          <a:p>
            <a:pPr algn="just">
              <a:lnSpc>
                <a:spcPct val="150000"/>
              </a:lnSpc>
            </a:pPr>
            <a:endParaRPr lang="pt-BR" sz="1900" b="1" dirty="0" smtClean="0"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900" b="1" dirty="0" smtClean="0">
                <a:cs typeface="Arial" pitchFamily="34" charset="0"/>
              </a:rPr>
              <a:t>Algumas das atividades mais importantes foram:</a:t>
            </a:r>
            <a:endParaRPr lang="pt-BR" sz="1900" b="1" dirty="0">
              <a:cs typeface="Arial" pitchFamily="34" charset="0"/>
            </a:endParaRPr>
          </a:p>
          <a:p>
            <a:pPr marL="914400" lvl="1" indent="-457200" algn="just">
              <a:lnSpc>
                <a:spcPct val="150000"/>
              </a:lnSpc>
              <a:buFont typeface="+mj-lt"/>
              <a:buAutoNum type="alphaLcPeriod"/>
            </a:pPr>
            <a:r>
              <a:rPr lang="pt-BR" sz="1900" dirty="0">
                <a:cs typeface="Arial" pitchFamily="34" charset="0"/>
              </a:rPr>
              <a:t>- </a:t>
            </a:r>
            <a:r>
              <a:rPr lang="pt-BR" sz="1900" dirty="0" smtClean="0">
                <a:cs typeface="Arial" pitchFamily="34" charset="0"/>
              </a:rPr>
              <a:t>Práticas </a:t>
            </a:r>
            <a:r>
              <a:rPr lang="pt-BR" sz="1900" dirty="0">
                <a:cs typeface="Arial" pitchFamily="34" charset="0"/>
              </a:rPr>
              <a:t>clínicas.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lphaLcPeriod"/>
            </a:pPr>
            <a:r>
              <a:rPr lang="pt-BR" sz="1900" dirty="0">
                <a:cs typeface="Arial" pitchFamily="34" charset="0"/>
              </a:rPr>
              <a:t>- Casos interativos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lphaLcPeriod"/>
            </a:pPr>
            <a:r>
              <a:rPr lang="pt-BR" sz="1900" dirty="0">
                <a:cs typeface="Arial" pitchFamily="34" charset="0"/>
              </a:rPr>
              <a:t>- Testes de Qualificação Cognitiva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lphaLcPeriod"/>
            </a:pPr>
            <a:r>
              <a:rPr lang="pt-BR" sz="1900" dirty="0">
                <a:cs typeface="Arial" pitchFamily="34" charset="0"/>
              </a:rPr>
              <a:t>- Comentários e respostas nos fóruns e </a:t>
            </a:r>
            <a:r>
              <a:rPr lang="pt-BR" sz="1900" i="1" dirty="0">
                <a:cs typeface="Arial" pitchFamily="34" charset="0"/>
              </a:rPr>
              <a:t>feedbacks</a:t>
            </a:r>
            <a:r>
              <a:rPr lang="pt-BR" sz="1900" dirty="0">
                <a:cs typeface="Arial" pitchFamily="34" charset="0"/>
              </a:rPr>
              <a:t> dos orientadores.</a:t>
            </a:r>
          </a:p>
        </p:txBody>
      </p:sp>
    </p:spTree>
    <p:extLst>
      <p:ext uri="{BB962C8B-B14F-4D97-AF65-F5344CB8AC3E}">
        <p14:creationId xmlns:p14="http://schemas.microsoft.com/office/powerpoint/2010/main" val="41399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924" y="1942810"/>
            <a:ext cx="2938370" cy="4853314"/>
          </a:xfrm>
          <a:prstGeom prst="rect">
            <a:avLst/>
          </a:prstGeom>
        </p:spPr>
      </p:pic>
      <p:grpSp>
        <p:nvGrpSpPr>
          <p:cNvPr id="14" name="13 Grupo"/>
          <p:cNvGrpSpPr/>
          <p:nvPr/>
        </p:nvGrpSpPr>
        <p:grpSpPr>
          <a:xfrm>
            <a:off x="1493762" y="404664"/>
            <a:ext cx="6291684" cy="1103281"/>
            <a:chOff x="1232644" y="430748"/>
            <a:chExt cx="6291684" cy="1103281"/>
          </a:xfrm>
        </p:grpSpPr>
        <p:sp>
          <p:nvSpPr>
            <p:cNvPr id="8" name="7 Rectángulo"/>
            <p:cNvSpPr/>
            <p:nvPr/>
          </p:nvSpPr>
          <p:spPr>
            <a:xfrm>
              <a:off x="1232644" y="430748"/>
              <a:ext cx="6291684" cy="1103281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" name="Picture 3" descr="C:\Users\talita helena\Desktop\sus.jpg"/>
            <p:cNvPicPr>
              <a:picLocks noChangeAspect="1" noChangeArrowheads="1"/>
            </p:cNvPicPr>
            <p:nvPr/>
          </p:nvPicPr>
          <p:blipFill rotWithShape="1">
            <a:blip r:embed="rId3"/>
            <a:srcRect t="24818" b="27889"/>
            <a:stretch/>
          </p:blipFill>
          <p:spPr bwMode="auto">
            <a:xfrm>
              <a:off x="1325765" y="536328"/>
              <a:ext cx="2454147" cy="922578"/>
            </a:xfrm>
            <a:prstGeom prst="rect">
              <a:avLst/>
            </a:prstGeom>
            <a:noFill/>
          </p:spPr>
        </p:pic>
        <p:pic>
          <p:nvPicPr>
            <p:cNvPr id="3" name="Picture 4" descr="C:\Users\talita helena\Desktop\saude-da-familia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51920" y="523671"/>
              <a:ext cx="1151638" cy="961113"/>
            </a:xfrm>
            <a:prstGeom prst="rect">
              <a:avLst/>
            </a:prstGeom>
            <a:noFill/>
          </p:spPr>
        </p:pic>
        <p:pic>
          <p:nvPicPr>
            <p:cNvPr id="4" name="Picture 2" descr="C:\Users\talita helena\Desktop\Logo_UNA-SUS_Vertical_4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168684" y="546327"/>
              <a:ext cx="1211628" cy="908720"/>
            </a:xfrm>
            <a:prstGeom prst="rect">
              <a:avLst/>
            </a:prstGeom>
            <a:noFill/>
          </p:spPr>
        </p:pic>
        <p:pic>
          <p:nvPicPr>
            <p:cNvPr id="5" name="Imagem 6"/>
            <p:cNvPicPr/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25" t="18695" r="19223" b="18871"/>
            <a:stretch/>
          </p:blipFill>
          <p:spPr bwMode="auto">
            <a:xfrm>
              <a:off x="5054675" y="537723"/>
              <a:ext cx="957485" cy="890422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7" name="6 Rectángulo"/>
          <p:cNvSpPr/>
          <p:nvPr/>
        </p:nvSpPr>
        <p:spPr>
          <a:xfrm>
            <a:off x="2941382" y="5229200"/>
            <a:ext cx="33964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Obrigado…</a:t>
            </a:r>
            <a:endParaRPr lang="pt-BR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2" name="11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0" y="1939436"/>
            <a:ext cx="2722163" cy="48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36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915816" y="404664"/>
            <a:ext cx="8496945" cy="518612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lvl="0"/>
            <a:r>
              <a:rPr lang="pt-BR" sz="2800" b="1" dirty="0">
                <a:cs typeface="Arial" pitchFamily="34" charset="0"/>
              </a:rPr>
              <a:t>Caracterização  da UBS</a:t>
            </a:r>
            <a:endParaRPr lang="es-ES" sz="2800" dirty="0"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556792"/>
            <a:ext cx="8496945" cy="3112527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marL="325785" indent="-32578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900" u="sng" dirty="0">
                <a:cs typeface="Arial" pitchFamily="34" charset="0"/>
              </a:rPr>
              <a:t>A equipe: </a:t>
            </a:r>
            <a:r>
              <a:rPr lang="pt-BR" sz="1900" dirty="0">
                <a:cs typeface="Arial" pitchFamily="34" charset="0"/>
              </a:rPr>
              <a:t>1 médico, 1 enfermeira, 1 dentista, 1 técnico de enfermagem e </a:t>
            </a:r>
            <a:r>
              <a:rPr lang="pt-BR" sz="1900" dirty="0" smtClean="0">
                <a:cs typeface="Arial" pitchFamily="34" charset="0"/>
              </a:rPr>
              <a:t>2 </a:t>
            </a:r>
            <a:r>
              <a:rPr lang="pt-BR" sz="1900" dirty="0">
                <a:cs typeface="Arial" pitchFamily="34" charset="0"/>
              </a:rPr>
              <a:t>ACS. </a:t>
            </a:r>
          </a:p>
          <a:p>
            <a:pPr marL="325785" indent="-32578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900" u="sng" dirty="0">
                <a:cs typeface="Arial" pitchFamily="34" charset="0"/>
              </a:rPr>
              <a:t>Estrutura física: </a:t>
            </a:r>
            <a:r>
              <a:rPr lang="pt-BR" sz="1900" dirty="0">
                <a:cs typeface="Arial" pitchFamily="34" charset="0"/>
              </a:rPr>
              <a:t>1 sala de consulta médica,  1   sala de enfermaria , 1   sala de curativos, 1   sala de odontologia, 1   sala de eletrocardiograma, 1  sala para as consultas do NASF (psicologia, assistência social e nutrição), 1 sala de reuniões, 1 cozinha, 1   sala para triagem, 1   sala de recepção e arquivo dos prontuários, 1   sala de vacinação, 1   sala para fazer as teste rápido do HIV, VDRL, Hepatite B, dois banheiros.</a:t>
            </a:r>
            <a:endParaRPr lang="pt-BR" sz="19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11560" y="5180833"/>
            <a:ext cx="8362892" cy="4810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875" tIns="43438" rIns="86875" bIns="43438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900" dirty="0">
                <a:cs typeface="Arial" pitchFamily="34" charset="0"/>
              </a:rPr>
              <a:t>É caracterizada como ESF e atende área urbana, rural e ribeirinha.</a:t>
            </a:r>
            <a:endParaRPr lang="pt-BR" sz="19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40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8410" y="342919"/>
            <a:ext cx="8496945" cy="457056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r>
              <a:rPr lang="pt-BR" sz="2400" b="1" dirty="0">
                <a:cs typeface="Arial" pitchFamily="34" charset="0"/>
              </a:rPr>
              <a:t>Situação  da    ação    programática   antes  da    intervenção</a:t>
            </a:r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0878" y="1304141"/>
            <a:ext cx="8946025" cy="3781043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marL="325785" indent="-32578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/>
              <a:t>12 gestantes </a:t>
            </a:r>
            <a:r>
              <a:rPr lang="pt-BR" sz="2000" dirty="0"/>
              <a:t>(32%)  que começaram o pré-natal durante o primeiro trimestre da </a:t>
            </a:r>
            <a:r>
              <a:rPr lang="pt-BR" sz="2000" dirty="0" smtClean="0"/>
              <a:t>gravidez.</a:t>
            </a:r>
          </a:p>
          <a:p>
            <a:pPr marL="325785" indent="-32578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/>
              <a:t>23 </a:t>
            </a:r>
            <a:r>
              <a:rPr lang="pt-BR" sz="2000" dirty="0"/>
              <a:t>apresentam as consultas em dia (62</a:t>
            </a:r>
            <a:r>
              <a:rPr lang="pt-BR" sz="2000" dirty="0" smtClean="0"/>
              <a:t>%).</a:t>
            </a:r>
          </a:p>
          <a:p>
            <a:pPr marL="325785" indent="-32578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/>
              <a:t>29 </a:t>
            </a:r>
            <a:r>
              <a:rPr lang="pt-BR" sz="2000" dirty="0"/>
              <a:t>(78%) com a vacinação </a:t>
            </a:r>
            <a:r>
              <a:rPr lang="pt-BR" sz="2000" dirty="0" smtClean="0"/>
              <a:t>atualizada.</a:t>
            </a:r>
          </a:p>
          <a:p>
            <a:pPr marL="325785" indent="-32578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/>
              <a:t>32 </a:t>
            </a:r>
            <a:r>
              <a:rPr lang="pt-BR" sz="2000" dirty="0"/>
              <a:t>(86%) com prescrição de sulfato ferroso de acordo ao </a:t>
            </a:r>
            <a:r>
              <a:rPr lang="pt-BR" sz="2000" dirty="0" smtClean="0"/>
              <a:t>protocolo.</a:t>
            </a:r>
          </a:p>
          <a:p>
            <a:pPr marL="325785" indent="-32578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/>
              <a:t>23 </a:t>
            </a:r>
            <a:r>
              <a:rPr lang="pt-BR" sz="2000" dirty="0"/>
              <a:t>(62%) com avaliação de saúde bocal </a:t>
            </a:r>
            <a:r>
              <a:rPr lang="pt-BR" sz="2000" dirty="0" smtClean="0"/>
              <a:t>registrada.</a:t>
            </a:r>
          </a:p>
          <a:p>
            <a:pPr marL="325785" indent="-32578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/>
              <a:t>nenhuma </a:t>
            </a:r>
            <a:r>
              <a:rPr lang="pt-BR" sz="2000" dirty="0"/>
              <a:t>(0%) com avaliação ginecológica por </a:t>
            </a:r>
            <a:r>
              <a:rPr lang="pt-BR" sz="2000" dirty="0" smtClean="0"/>
              <a:t>trimestre.</a:t>
            </a:r>
          </a:p>
          <a:p>
            <a:pPr marL="325785" indent="-32578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/>
              <a:t>37 </a:t>
            </a:r>
            <a:r>
              <a:rPr lang="pt-BR" sz="2000" dirty="0"/>
              <a:t>(100%) com orientações sobre aleitamento materno exclusivo</a:t>
            </a:r>
            <a:r>
              <a:rPr lang="pt-BR" sz="2000" dirty="0" smtClean="0"/>
              <a:t>.</a:t>
            </a:r>
            <a:endParaRPr lang="pt-BR" sz="19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11" y="109512"/>
            <a:ext cx="735065" cy="13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62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13692" y="464168"/>
            <a:ext cx="8496945" cy="457056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r>
              <a:rPr lang="pt-BR" sz="2400" b="1" dirty="0">
                <a:cs typeface="Arial" pitchFamily="34" charset="0"/>
              </a:rPr>
              <a:t>Situação  da    ação    programática   antes  da    intervenção</a:t>
            </a:r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1520" y="1268760"/>
            <a:ext cx="8775229" cy="3296295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marL="325785" indent="-32578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9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Antes a cobertura das puérperas era do 65% (n=59 no ano).</a:t>
            </a:r>
          </a:p>
          <a:p>
            <a:pPr marL="325785" indent="-32578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/>
              <a:t>59 </a:t>
            </a:r>
            <a:r>
              <a:rPr lang="pt-BR" sz="2000" dirty="0" smtClean="0"/>
              <a:t>puérperas (100%), </a:t>
            </a:r>
            <a:r>
              <a:rPr lang="pt-BR" sz="2000" dirty="0"/>
              <a:t>foram consultadas antes dos 42 dias pós-parto, tiveram sua consulta puerperal registrada, receberam orientações sobre cuidados do RN, aleitamento materno exclusivo, planejamento familiar, tiveram mamas, abdômen e aparelho ginecológico </a:t>
            </a:r>
            <a:r>
              <a:rPr lang="pt-BR" sz="2000" dirty="0" smtClean="0"/>
              <a:t>examinado.</a:t>
            </a:r>
          </a:p>
          <a:p>
            <a:pPr marL="325785" indent="-32578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/>
              <a:t>15 </a:t>
            </a:r>
            <a:r>
              <a:rPr lang="pt-BR" sz="2000" dirty="0"/>
              <a:t>(25%) recebeu avaliação </a:t>
            </a:r>
            <a:r>
              <a:rPr lang="pt-BR" sz="2000" dirty="0" smtClean="0"/>
              <a:t>psíquica.</a:t>
            </a:r>
          </a:p>
          <a:p>
            <a:pPr marL="325785" indent="-32578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/>
              <a:t>21 </a:t>
            </a:r>
            <a:r>
              <a:rPr lang="pt-BR" sz="2000" dirty="0"/>
              <a:t>(36%) foram avaliadas por intercorrências</a:t>
            </a:r>
            <a:r>
              <a:rPr lang="pt-BR" sz="2000" dirty="0" smtClean="0"/>
              <a:t>.</a:t>
            </a:r>
            <a:endParaRPr lang="pt-BR" sz="19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3944" y="116632"/>
            <a:ext cx="792805" cy="130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99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7" y="766535"/>
            <a:ext cx="8496945" cy="549389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algn="ctr"/>
            <a:r>
              <a:rPr lang="pt-BR" sz="3000" b="1" dirty="0">
                <a:cs typeface="Arial" pitchFamily="34" charset="0"/>
              </a:rPr>
              <a:t>Objetivo geral</a:t>
            </a:r>
            <a:endParaRPr lang="es-ES" sz="3000" dirty="0"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7506" y="1594500"/>
            <a:ext cx="8856984" cy="703278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algn="ctr"/>
            <a:r>
              <a:rPr lang="pt-BR" sz="2000" dirty="0"/>
              <a:t>Melhorar a Atenção ao Pré-natal e Puerpério na UBS “Doutor Cid Santana”, </a:t>
            </a:r>
            <a:r>
              <a:rPr lang="pt-BR" sz="2000" dirty="0" smtClean="0"/>
              <a:t>Mazagão / AP</a:t>
            </a:r>
            <a:r>
              <a:rPr lang="pt-BR" sz="2000" dirty="0"/>
              <a:t>.</a:t>
            </a:r>
            <a:endParaRPr lang="es-ES" sz="20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386573" y="2924944"/>
            <a:ext cx="8496945" cy="549389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algn="ctr"/>
            <a:r>
              <a:rPr lang="pt-BR" sz="3000" b="1" dirty="0">
                <a:cs typeface="Arial" pitchFamily="34" charset="0"/>
              </a:rPr>
              <a:t>Objetivos específicos</a:t>
            </a:r>
            <a:endParaRPr lang="es-ES" sz="3000" dirty="0">
              <a:cs typeface="Arial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107505" y="3587730"/>
            <a:ext cx="8856984" cy="3154099"/>
          </a:xfrm>
          <a:prstGeom prst="rect">
            <a:avLst/>
          </a:prstGeom>
        </p:spPr>
        <p:txBody>
          <a:bodyPr lIns="86875" tIns="43438" rIns="86875" bIns="43438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19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Ampliar </a:t>
            </a:r>
            <a:r>
              <a:rPr lang="pt-BR" sz="19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 cobertura do Programa de Pré-natal e Puerpério.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19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Melhorar </a:t>
            </a:r>
            <a:r>
              <a:rPr lang="pt-BR" sz="19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 qualidade da atenção ao Pré-Natal e Puerpério.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19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Melhorar </a:t>
            </a:r>
            <a:r>
              <a:rPr lang="pt-BR" sz="19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 adesão ao Programa de Pré-Natal e Puerpério.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19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Melhorar </a:t>
            </a:r>
            <a:r>
              <a:rPr lang="pt-BR" sz="19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 registro do Programa de Pré-Natal e Puerpério.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19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Realizar </a:t>
            </a:r>
            <a:r>
              <a:rPr lang="pt-BR" sz="19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avaliação de risco.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19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Promover </a:t>
            </a:r>
            <a:r>
              <a:rPr lang="pt-BR" sz="19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 saúde no pré-natal.</a:t>
            </a:r>
            <a:endParaRPr lang="es-ES_trad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655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319383"/>
            <a:ext cx="8496945" cy="549389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algn="ctr"/>
            <a:r>
              <a:rPr lang="pt-BR" sz="3000" b="1" dirty="0">
                <a:cs typeface="Arial" pitchFamily="34" charset="0"/>
              </a:rPr>
              <a:t>Metodologia</a:t>
            </a:r>
            <a:endParaRPr lang="es-ES" sz="3000" dirty="0"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31" y="1124744"/>
            <a:ext cx="8496945" cy="3733338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marL="325785" indent="-32578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Desenvolvido em 12 semanas.</a:t>
            </a:r>
          </a:p>
          <a:p>
            <a:pPr marL="325785" indent="-32578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Participaram neste estudo de intervenção as gestantes e puérperas da Área de abrangência da Equipe de Saúde No. 6.</a:t>
            </a: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  <a:p>
            <a:pPr marL="325785" indent="-32578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Seguiu-se o Manual Técnico de Pré‐natal e Puerpério do Ministério da Saúde, 2006.</a:t>
            </a:r>
          </a:p>
          <a:p>
            <a:pPr marL="325785" indent="-32578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Realizou-se atendimento individual na UBS e visita domiciliar.</a:t>
            </a:r>
          </a:p>
          <a:p>
            <a:pPr marL="325785" indent="-32578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Qualificou-se e treinou-se 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 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Equipe de Saúde.</a:t>
            </a:r>
          </a:p>
          <a:p>
            <a:pPr marL="325785" indent="-32578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Utilizou-se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ficha 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espelho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e planilla de coleta de dados fornecidas pelo curso</a:t>
            </a:r>
            <a:r>
              <a:rPr lang="es-ES" sz="2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.</a:t>
            </a: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4" name="Retângulo 2"/>
          <p:cNvSpPr/>
          <p:nvPr/>
        </p:nvSpPr>
        <p:spPr>
          <a:xfrm>
            <a:off x="395536" y="5301208"/>
            <a:ext cx="8362892" cy="13492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875" tIns="43438" rIns="86875" bIns="43438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900" dirty="0">
                <a:cs typeface="Arial" pitchFamily="34" charset="0"/>
              </a:rPr>
              <a:t>As ações foram desenvolvidas nos </a:t>
            </a:r>
            <a:r>
              <a:rPr lang="pt-BR" sz="1900" dirty="0" smtClean="0">
                <a:cs typeface="Arial" pitchFamily="34" charset="0"/>
              </a:rPr>
              <a:t>seguintes </a:t>
            </a:r>
            <a:r>
              <a:rPr lang="pt-BR" sz="1900" dirty="0">
                <a:cs typeface="Arial" pitchFamily="34" charset="0"/>
              </a:rPr>
              <a:t>eixos</a:t>
            </a:r>
            <a:r>
              <a:rPr lang="pt-BR" sz="1900" dirty="0" smtClean="0">
                <a:cs typeface="Arial" pitchFamily="34" charset="0"/>
              </a:rPr>
              <a:t>: Monitoramento </a:t>
            </a:r>
            <a:r>
              <a:rPr lang="pt-BR" sz="1900" dirty="0">
                <a:cs typeface="Arial" pitchFamily="34" charset="0"/>
              </a:rPr>
              <a:t>e </a:t>
            </a:r>
            <a:r>
              <a:rPr lang="pt-BR" sz="1900" dirty="0" smtClean="0">
                <a:cs typeface="Arial" pitchFamily="34" charset="0"/>
              </a:rPr>
              <a:t>avaliação; Organização </a:t>
            </a:r>
            <a:r>
              <a:rPr lang="pt-BR" sz="1900" dirty="0">
                <a:cs typeface="Arial" pitchFamily="34" charset="0"/>
              </a:rPr>
              <a:t>e gestão do </a:t>
            </a:r>
            <a:r>
              <a:rPr lang="pt-BR" sz="1900" dirty="0" smtClean="0">
                <a:cs typeface="Arial" pitchFamily="34" charset="0"/>
              </a:rPr>
              <a:t>serviço; Engajamento público; Qualificação </a:t>
            </a:r>
            <a:r>
              <a:rPr lang="pt-BR" sz="1900" dirty="0">
                <a:cs typeface="Arial" pitchFamily="34" charset="0"/>
              </a:rPr>
              <a:t>da prática clínica.</a:t>
            </a:r>
            <a:endParaRPr lang="pt-BR" sz="19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86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323527" y="319383"/>
            <a:ext cx="8496945" cy="549389"/>
          </a:xfrm>
          <a:prstGeom prst="rect">
            <a:avLst/>
          </a:prstGeom>
          <a:noFill/>
        </p:spPr>
        <p:txBody>
          <a:bodyPr wrap="square" lIns="86875" tIns="43438" rIns="86875" bIns="43438" rtlCol="0">
            <a:spAutoFit/>
          </a:bodyPr>
          <a:lstStyle/>
          <a:p>
            <a:pPr algn="ctr"/>
            <a:r>
              <a:rPr lang="pt-BR" sz="3000" b="1" dirty="0" smtClean="0">
                <a:latin typeface="+mj-lt"/>
                <a:cs typeface="Arial" pitchFamily="34" charset="0"/>
              </a:rPr>
              <a:t>Resultados</a:t>
            </a:r>
            <a:endParaRPr lang="es-ES" sz="3000" dirty="0">
              <a:latin typeface="+mj-lt"/>
              <a:cs typeface="Arial" pitchFamily="34" charset="0"/>
            </a:endParaRPr>
          </a:p>
        </p:txBody>
      </p:sp>
      <p:graphicFrame>
        <p:nvGraphicFramePr>
          <p:cNvPr id="7" name="6 Gráfico"/>
          <p:cNvGraphicFramePr/>
          <p:nvPr>
            <p:extLst>
              <p:ext uri="{D42A27DB-BD31-4B8C-83A1-F6EECF244321}">
                <p14:modId xmlns:p14="http://schemas.microsoft.com/office/powerpoint/2010/main" val="4215020782"/>
              </p:ext>
            </p:extLst>
          </p:nvPr>
        </p:nvGraphicFramePr>
        <p:xfrm>
          <a:off x="2197100" y="2099310"/>
          <a:ext cx="4749800" cy="2659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2 Marcador de texto"/>
          <p:cNvSpPr txBox="1">
            <a:spLocks/>
          </p:cNvSpPr>
          <p:nvPr/>
        </p:nvSpPr>
        <p:spPr>
          <a:xfrm>
            <a:off x="2123728" y="5157192"/>
            <a:ext cx="4896544" cy="1080120"/>
          </a:xfrm>
          <a:prstGeom prst="rect">
            <a:avLst/>
          </a:prstGeom>
        </p:spPr>
        <p:txBody>
          <a:bodyPr vert="horz" lIns="86875" tIns="43438" rIns="86875" bIns="43438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20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pt-BR" sz="1900" dirty="0" smtClean="0"/>
              <a:t>Proporção </a:t>
            </a:r>
            <a:r>
              <a:rPr lang="pt-BR" sz="1900" dirty="0"/>
              <a:t>de gestantes cadastradas no Programa de Pré-Natal e Puerpério.          </a:t>
            </a:r>
            <a:endParaRPr lang="es-ES" sz="1900" dirty="0"/>
          </a:p>
          <a:p>
            <a:r>
              <a:rPr lang="pt-BR" sz="1900" dirty="0" smtClean="0"/>
              <a:t>Fonte</a:t>
            </a:r>
            <a:r>
              <a:rPr lang="pt-BR" sz="1900" dirty="0"/>
              <a:t>: Planilha de Coleta de Dados 2015</a:t>
            </a:r>
            <a:r>
              <a:rPr lang="pt-BR" sz="1900" dirty="0" smtClean="0"/>
              <a:t>.</a:t>
            </a:r>
          </a:p>
        </p:txBody>
      </p:sp>
      <p:sp>
        <p:nvSpPr>
          <p:cNvPr id="12" name="Retângulo 2"/>
          <p:cNvSpPr/>
          <p:nvPr/>
        </p:nvSpPr>
        <p:spPr>
          <a:xfrm>
            <a:off x="971600" y="1102494"/>
            <a:ext cx="6984776" cy="5263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875" tIns="43438" rIns="86875" bIns="43438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Número de usuárias por mês. Mês 1: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37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2: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42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 Mês 3: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36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9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9" y="4110115"/>
            <a:ext cx="1515948" cy="270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48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1621</Words>
  <Application>Microsoft Office PowerPoint</Application>
  <PresentationFormat>Presentación en pantalla (4:3)</PresentationFormat>
  <Paragraphs>156</Paragraphs>
  <Slides>31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Viowi Y.</dc:creator>
  <cp:lastModifiedBy>Vio &amp; Daya PC</cp:lastModifiedBy>
  <cp:revision>117</cp:revision>
  <dcterms:created xsi:type="dcterms:W3CDTF">2016-02-04T23:22:02Z</dcterms:created>
  <dcterms:modified xsi:type="dcterms:W3CDTF">2016-04-02T13:59:41Z</dcterms:modified>
</cp:coreProperties>
</file>